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7" r:id="rId1"/>
  </p:sldMasterIdLst>
  <p:notesMasterIdLst>
    <p:notesMasterId r:id="rId27"/>
  </p:notesMasterIdLst>
  <p:sldIdLst>
    <p:sldId id="469" r:id="rId2"/>
    <p:sldId id="489" r:id="rId3"/>
    <p:sldId id="493" r:id="rId4"/>
    <p:sldId id="494" r:id="rId5"/>
    <p:sldId id="495" r:id="rId6"/>
    <p:sldId id="488" r:id="rId7"/>
    <p:sldId id="418" r:id="rId8"/>
    <p:sldId id="423" r:id="rId9"/>
    <p:sldId id="464" r:id="rId10"/>
    <p:sldId id="457" r:id="rId11"/>
    <p:sldId id="458" r:id="rId12"/>
    <p:sldId id="428" r:id="rId13"/>
    <p:sldId id="455" r:id="rId14"/>
    <p:sldId id="460" r:id="rId15"/>
    <p:sldId id="421" r:id="rId16"/>
    <p:sldId id="476" r:id="rId17"/>
    <p:sldId id="487" r:id="rId18"/>
    <p:sldId id="459" r:id="rId19"/>
    <p:sldId id="477" r:id="rId20"/>
    <p:sldId id="479" r:id="rId21"/>
    <p:sldId id="480" r:id="rId22"/>
    <p:sldId id="481" r:id="rId23"/>
    <p:sldId id="482" r:id="rId24"/>
    <p:sldId id="483" r:id="rId25"/>
    <p:sldId id="48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00" autoAdjust="0"/>
    <p:restoredTop sz="72043" autoAdjust="0"/>
  </p:normalViewPr>
  <p:slideViewPr>
    <p:cSldViewPr>
      <p:cViewPr>
        <p:scale>
          <a:sx n="66" d="100"/>
          <a:sy n="66" d="100"/>
        </p:scale>
        <p:origin x="-1464" y="-7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notesViewPr>
    <p:cSldViewPr>
      <p:cViewPr varScale="1">
        <p:scale>
          <a:sx n="70" d="100"/>
          <a:sy n="70" d="100"/>
        </p:scale>
        <p:origin x="-2766"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4456-5F92-427D-917E-4EECCA758D00}" type="datetimeFigureOut">
              <a:rPr lang="en-US" smtClean="0"/>
              <a:pPr/>
              <a:t>9/15/2017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80196F-A6B2-41EE-A906-674CE53E4B72}" type="slidenum">
              <a:rPr lang="en-US" smtClean="0"/>
              <a:pPr/>
              <a:t>‹#›</a:t>
            </a:fld>
            <a:endParaRPr lang="en-US"/>
          </a:p>
        </p:txBody>
      </p:sp>
    </p:spTree>
    <p:extLst>
      <p:ext uri="{BB962C8B-B14F-4D97-AF65-F5344CB8AC3E}">
        <p14:creationId xmlns:p14="http://schemas.microsoft.com/office/powerpoint/2010/main" xmlns="" val="1728297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A7A7E4F-902C-47F4-AC0F-CD6422771665}" type="slidenum">
              <a:rPr lang="en-US" altLang="en-US" sz="1300"/>
              <a:pPr eaLnBrk="1" hangingPunct="1">
                <a:spcBef>
                  <a:spcPct val="0"/>
                </a:spcBef>
              </a:pPr>
              <a:t>2</a:t>
            </a:fld>
            <a:endParaRPr lang="en-US" altLang="en-US" sz="1300"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3805" y="4343703"/>
            <a:ext cx="5030391" cy="411389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CACC8E95-FEB3-4518-8824-7DE92C81EDD3}" type="slidenum">
              <a:rPr lang="en-US" sz="1300" b="0">
                <a:solidFill>
                  <a:schemeClr val="tx1"/>
                </a:solidFill>
              </a:rPr>
              <a:pPr eaLnBrk="1" hangingPunct="1"/>
              <a:t>12</a:t>
            </a:fld>
            <a:endParaRPr lang="en-US" sz="1300" b="0">
              <a:solidFill>
                <a:schemeClr val="tx1"/>
              </a:solidFill>
            </a:endParaRPr>
          </a:p>
        </p:txBody>
      </p:sp>
      <p:sp>
        <p:nvSpPr>
          <p:cNvPr id="61443" name="Rectangle 2"/>
          <p:cNvSpPr>
            <a:spLocks noGrp="1" noRot="1" noChangeAspect="1" noChangeArrowheads="1" noTextEdit="1"/>
          </p:cNvSpPr>
          <p:nvPr>
            <p:ph type="sldImg"/>
          </p:nvPr>
        </p:nvSpPr>
        <p:spPr>
          <a:xfrm>
            <a:off x="1146175" y="687388"/>
            <a:ext cx="4567238" cy="3427412"/>
          </a:xfrm>
          <a:ln/>
        </p:spPr>
      </p:sp>
      <p:sp>
        <p:nvSpPr>
          <p:cNvPr id="61444" name="Rectangle 3"/>
          <p:cNvSpPr>
            <a:spLocks noGrp="1" noChangeArrowheads="1"/>
          </p:cNvSpPr>
          <p:nvPr>
            <p:ph type="body" idx="1"/>
          </p:nvPr>
        </p:nvSpPr>
        <p:spPr>
          <a:xfrm>
            <a:off x="913260" y="4342150"/>
            <a:ext cx="5031482" cy="4113861"/>
          </a:xfrm>
        </p:spPr>
        <p:txBody>
          <a:bodyPr/>
          <a:lstStyle/>
          <a:p>
            <a:pPr eaLnBrk="1" hangingPunct="1"/>
            <a:r>
              <a:rPr lang="en-US" sz="1600">
                <a:latin typeface="Arial" charset="0"/>
              </a:rPr>
              <a:t>In addition to using manned and tethered boats for ADCP measurements, the USGS has invested into the development of remote-controlled (RC) boats. This remote control boat can be used where use of a manned boat is difficult or unsafe, such as insufficient clearance under bridges.  It could be that in the future, as we perfect the development of RC boats and their control systems, many of our measurements will be made with RC boats.  This particular boat was built under contract with OceanSciences Group.  The video clip in the upper right shows an earlier prototype of this RC boat.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395C9EDA-9ACB-4EF1-92F4-ECCA819D1D29}" type="slidenum">
              <a:rPr lang="en-US" sz="1300" b="0">
                <a:solidFill>
                  <a:schemeClr val="tx1"/>
                </a:solidFill>
              </a:rPr>
              <a:pPr eaLnBrk="1" hangingPunct="1"/>
              <a:t>13</a:t>
            </a:fld>
            <a:endParaRPr lang="en-US" sz="1300" b="0">
              <a:solidFill>
                <a:schemeClr val="tx1"/>
              </a:solidFill>
            </a:endParaRPr>
          </a:p>
        </p:txBody>
      </p:sp>
      <p:sp>
        <p:nvSpPr>
          <p:cNvPr id="59395" name="Rectangle 2"/>
          <p:cNvSpPr>
            <a:spLocks noGrp="1" noRot="1" noChangeAspect="1" noChangeArrowheads="1" noTextEdit="1"/>
          </p:cNvSpPr>
          <p:nvPr>
            <p:ph type="sldImg"/>
          </p:nvPr>
        </p:nvSpPr>
        <p:spPr>
          <a:xfrm>
            <a:off x="1154113" y="693738"/>
            <a:ext cx="4548187" cy="3413125"/>
          </a:xfrm>
          <a:ln/>
        </p:spPr>
      </p:sp>
      <p:sp>
        <p:nvSpPr>
          <p:cNvPr id="59396" name="Rectangle 3"/>
          <p:cNvSpPr>
            <a:spLocks noGrp="1" noChangeArrowheads="1"/>
          </p:cNvSpPr>
          <p:nvPr>
            <p:ph type="body" idx="1"/>
          </p:nvPr>
        </p:nvSpPr>
        <p:spPr>
          <a:xfrm>
            <a:off x="911704" y="4342150"/>
            <a:ext cx="5033038" cy="4115425"/>
          </a:xfrm>
        </p:spPr>
        <p:txBody>
          <a:bodyPr lIns="89921" tIns="44963" rIns="89921" bIns="44963"/>
          <a:lstStyle/>
          <a:p>
            <a:pPr eaLnBrk="1" hangingPunct="1"/>
            <a:r>
              <a:rPr lang="en-US" smtClean="0">
                <a:latin typeface="Arial" charset="0"/>
              </a:rPr>
              <a:t>This slide shows the use of a manned boat to make an ADCP measurement.  Notice that this boat is equipped with a kicker motor in addition to the main motor for the boat.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5595A71-5B05-4405-B4DC-07CDDF66EF42}" type="slidenum">
              <a:rPr lang="en-US" altLang="en-US" sz="1300"/>
              <a:pPr eaLnBrk="1" hangingPunct="1">
                <a:spcBef>
                  <a:spcPct val="0"/>
                </a:spcBef>
              </a:pPr>
              <a:t>14</a:t>
            </a:fld>
            <a:endParaRPr lang="en-US" altLang="en-US" sz="13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smtClean="0">
                <a:latin typeface="Arial" charset="0"/>
              </a:rPr>
              <a:t>Usually the Computer operator sits on the shore while another person pulls the boat back and forth across the stream.</a:t>
            </a:r>
          </a:p>
          <a:p>
            <a:pPr eaLnBrk="1" hangingPunct="1"/>
            <a:endParaRPr lang="en-US" altLang="en-US" smtClean="0">
              <a:latin typeface="Arial" charset="0"/>
            </a:endParaRPr>
          </a:p>
          <a:p>
            <a:pPr eaLnBrk="1" hangingPunct="1"/>
            <a:r>
              <a:rPr lang="en-US" altLang="en-US" dirty="0" smtClean="0">
                <a:latin typeface="Arial" charset="0"/>
              </a:rPr>
              <a:t>Some people have made one man tethered ADCP measurement by taking the laptop with them while pulling the tethered boat across the river. </a:t>
            </a:r>
          </a:p>
          <a:p>
            <a:pPr eaLnBrk="1" hangingPunct="1"/>
            <a:endParaRPr lang="en-US" altLang="en-US" dirty="0" smtClean="0">
              <a:latin typeface="Arial" charset="0"/>
            </a:endParaRPr>
          </a:p>
          <a:p>
            <a:pPr eaLnBrk="1" hangingPunct="1">
              <a:buFontTx/>
              <a:buChar char="•"/>
            </a:pPr>
            <a:r>
              <a:rPr lang="en-US" altLang="en-US" dirty="0" smtClean="0">
                <a:latin typeface="Arial" charset="0"/>
              </a:rPr>
              <a:t>Picture on left shows laptop attached to a golf cart, with battery and radio modem.</a:t>
            </a:r>
          </a:p>
          <a:p>
            <a:pPr eaLnBrk="1" hangingPunct="1">
              <a:buFontTx/>
              <a:buChar char="•"/>
            </a:pPr>
            <a:r>
              <a:rPr lang="en-US" altLang="en-US" dirty="0" smtClean="0">
                <a:latin typeface="Arial" charset="0"/>
              </a:rPr>
              <a:t>Picture on top right shows normal bank setup.</a:t>
            </a:r>
          </a:p>
          <a:p>
            <a:pPr eaLnBrk="1" hangingPunct="1">
              <a:buFontTx/>
              <a:buChar char="•"/>
            </a:pPr>
            <a:r>
              <a:rPr lang="en-US" altLang="en-US" dirty="0" smtClean="0">
                <a:latin typeface="Arial" charset="0"/>
              </a:rPr>
              <a:t>Picture on bottom right shows the Canadians using a full size CRT monitor in the back of the truck.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D56A4DB-EB66-44FC-B0D5-C46C184C08BF}" type="slidenum">
              <a:rPr lang="en-US" altLang="en-US" sz="1300"/>
              <a:pPr eaLnBrk="1" hangingPunct="1">
                <a:spcBef>
                  <a:spcPct val="0"/>
                </a:spcBef>
              </a:pPr>
              <a:t>15</a:t>
            </a:fld>
            <a:endParaRPr lang="en-US" altLang="en-US" sz="13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smtClean="0">
                <a:latin typeface="Arial" charset="0"/>
              </a:rPr>
              <a:t>Canadian remote control cable way.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99B3E90-C4FE-4379-B58B-50AC6BA15FEA}" type="slidenum">
              <a:rPr lang="en-US" altLang="en-US" sz="1300"/>
              <a:pPr eaLnBrk="1" hangingPunct="1">
                <a:spcBef>
                  <a:spcPct val="0"/>
                </a:spcBef>
              </a:pPr>
              <a:t>17</a:t>
            </a:fld>
            <a:endParaRPr lang="en-US" altLang="en-US" sz="13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7FE57B9-5543-4373-80AE-76EEA8E9F22C}" type="slidenum">
              <a:rPr lang="en-US" altLang="en-US" sz="1300"/>
              <a:pPr eaLnBrk="1" hangingPunct="1">
                <a:spcBef>
                  <a:spcPct val="0"/>
                </a:spcBef>
              </a:pPr>
              <a:t>18</a:t>
            </a:fld>
            <a:endParaRPr lang="en-US" altLang="en-US" sz="13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smtClean="0">
                <a:latin typeface="Arial" charset="0"/>
              </a:rPr>
              <a:t>Most common method is from the downstream side of a bridge. What problems might you encounter on the downstream side of bridges? Turbulence from bridge piers, still might have traffic safety issues.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5595A71-5B05-4405-B4DC-07CDDF66EF42}" type="slidenum">
              <a:rPr lang="en-US" altLang="en-US" sz="1300"/>
              <a:pPr eaLnBrk="1" hangingPunct="1">
                <a:spcBef>
                  <a:spcPct val="0"/>
                </a:spcBef>
              </a:pPr>
              <a:t>25</a:t>
            </a:fld>
            <a:endParaRPr lang="en-US" altLang="en-US" sz="13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3805" y="4343703"/>
            <a:ext cx="5030391" cy="411389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Usually the Computer operator sits on the shore while another person pulls the boat back and forth across the stream.</a:t>
            </a:r>
          </a:p>
          <a:p>
            <a:pPr eaLnBrk="1" hangingPunct="1"/>
            <a:endParaRPr lang="en-US" altLang="en-US" smtClean="0">
              <a:latin typeface="Arial" charset="0"/>
            </a:endParaRPr>
          </a:p>
          <a:p>
            <a:pPr eaLnBrk="1" hangingPunct="1"/>
            <a:r>
              <a:rPr lang="en-US" altLang="en-US" dirty="0" smtClean="0">
                <a:latin typeface="Arial" charset="0"/>
              </a:rPr>
              <a:t>Some people have made one man tethered ADCP measurement by taking the laptop with them while pulling the tethered boat across the river. </a:t>
            </a:r>
          </a:p>
          <a:p>
            <a:pPr eaLnBrk="1" hangingPunct="1"/>
            <a:endParaRPr lang="en-US" altLang="en-US" dirty="0" smtClean="0">
              <a:latin typeface="Arial" charset="0"/>
            </a:endParaRPr>
          </a:p>
          <a:p>
            <a:pPr eaLnBrk="1" hangingPunct="1">
              <a:buFontTx/>
              <a:buChar char="•"/>
            </a:pPr>
            <a:r>
              <a:rPr lang="en-US" altLang="en-US" dirty="0" smtClean="0">
                <a:latin typeface="Arial" charset="0"/>
              </a:rPr>
              <a:t>Picture on left shows laptop attached to a golf cart, with battery and radio modem.</a:t>
            </a:r>
          </a:p>
          <a:p>
            <a:pPr eaLnBrk="1" hangingPunct="1">
              <a:buFontTx/>
              <a:buChar char="•"/>
            </a:pPr>
            <a:r>
              <a:rPr lang="en-US" altLang="en-US" dirty="0" smtClean="0">
                <a:latin typeface="Arial" charset="0"/>
              </a:rPr>
              <a:t>Picture on top right shows normal bank setup.</a:t>
            </a:r>
          </a:p>
          <a:p>
            <a:pPr eaLnBrk="1" hangingPunct="1">
              <a:buFontTx/>
              <a:buChar char="•"/>
            </a:pPr>
            <a:r>
              <a:rPr lang="en-US" altLang="en-US" dirty="0" smtClean="0">
                <a:latin typeface="Arial" charset="0"/>
              </a:rPr>
              <a:t>Picture on bottom right shows the Canadians using a full size CRT monitor in the back of the truck.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4827D6B-0882-46CE-BF5C-6252A2E2D053}" type="slidenum">
              <a:rPr lang="en-US" altLang="en-US" sz="1300"/>
              <a:pPr eaLnBrk="1" hangingPunct="1">
                <a:spcBef>
                  <a:spcPct val="0"/>
                </a:spcBef>
              </a:pPr>
              <a:t>3</a:t>
            </a:fld>
            <a:endParaRPr lang="en-US" altLang="en-US" sz="13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13805" y="4343703"/>
            <a:ext cx="5030391" cy="411389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This is an example of a fairly good bridge measurement site. Ask what might some problems be at this site? Assuming this is the down stream side of the bridge, at the right edge weeds/tall grass can be seen coming out of the water, so depth may be a problem. Also, if there are lots of submerged vegetation, you may have a bottom tracking problem.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DEDB90-60DD-4B2D-A82B-01E9380B3BEC}" type="slidenum">
              <a:rPr lang="en-US" altLang="en-US" sz="1300"/>
              <a:pPr eaLnBrk="1" hangingPunct="1">
                <a:spcBef>
                  <a:spcPct val="0"/>
                </a:spcBef>
              </a:pPr>
              <a:t>4</a:t>
            </a:fld>
            <a:endParaRPr lang="en-US" altLang="en-US" sz="13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3805" y="4343703"/>
            <a:ext cx="5030391" cy="411389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Lots of turbulence downstream of piers. The left edge actually has reverse flow. Truss bridge makes it very difficult to tow the boat across the channel.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DEDB90-60DD-4B2D-A82B-01E9380B3BEC}" type="slidenum">
              <a:rPr lang="en-US" altLang="en-US" sz="1300"/>
              <a:pPr eaLnBrk="1" hangingPunct="1">
                <a:spcBef>
                  <a:spcPct val="0"/>
                </a:spcBef>
              </a:pPr>
              <a:t>5</a:t>
            </a:fld>
            <a:endParaRPr lang="en-US" altLang="en-US" sz="13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3805" y="4343703"/>
            <a:ext cx="5030391" cy="411389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Lots of turbulence downstream of piers. The left edge actually has reverse flow. Truss bridge makes it very difficult to tow the boat across the channel.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D5A8FD77-8A5C-4FB7-9020-9B29D3E8F20C}" type="slidenum">
              <a:rPr lang="en-US" sz="1300" b="0">
                <a:solidFill>
                  <a:schemeClr val="tx1"/>
                </a:solidFill>
              </a:rPr>
              <a:pPr eaLnBrk="1" hangingPunct="1"/>
              <a:t>7</a:t>
            </a:fld>
            <a:endParaRPr lang="en-US" sz="1300" b="0">
              <a:solidFill>
                <a:schemeClr val="tx1"/>
              </a:solidFill>
            </a:endParaRPr>
          </a:p>
        </p:txBody>
      </p:sp>
      <p:sp>
        <p:nvSpPr>
          <p:cNvPr id="60419" name="Rectangle 2"/>
          <p:cNvSpPr>
            <a:spLocks noGrp="1" noRot="1" noChangeAspect="1" noChangeArrowheads="1" noTextEdit="1"/>
          </p:cNvSpPr>
          <p:nvPr>
            <p:ph type="sldImg"/>
          </p:nvPr>
        </p:nvSpPr>
        <p:spPr>
          <a:xfrm>
            <a:off x="1154113" y="693738"/>
            <a:ext cx="4548187" cy="3413125"/>
          </a:xfrm>
          <a:ln/>
        </p:spPr>
      </p:sp>
      <p:sp>
        <p:nvSpPr>
          <p:cNvPr id="6042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This slide shows a tethered boat being used to make a discharge measurement.  With tethered boats, ADCP data is radioed from the ADCP on the boat to the ADCP operator who is located somewhere on the shore (see photo on the left).  Tethered boats measurements require 2 people, one to operate, configure, and collect data from the ADCP, and the other to operate the boat by means of a tether.  This person can set up anywhere as long as he/she is within range of the radio modems.  The other person tows the tethered boat back and forth across the measurement section (photo on the right).  </a:t>
            </a:r>
          </a:p>
          <a:p>
            <a:pPr eaLnBrk="1" hangingPunct="1"/>
            <a:endParaRPr lang="en-US" smtClean="0">
              <a:latin typeface="Arial" charset="0"/>
            </a:endParaRPr>
          </a:p>
          <a:p>
            <a:pPr eaLnBrk="1" hangingPunct="1"/>
            <a:r>
              <a:rPr lang="en-US" smtClean="0">
                <a:latin typeface="Arial" charset="0"/>
              </a:rPr>
              <a:t>What potential problems do you observe in the measurement being made on the right?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2564629-486E-482E-99DC-4A51B5E90689}" type="slidenum">
              <a:rPr lang="en-US" altLang="en-US" sz="1300"/>
              <a:pPr eaLnBrk="1" hangingPunct="1">
                <a:spcBef>
                  <a:spcPct val="0"/>
                </a:spcBef>
              </a:pPr>
              <a:t>8</a:t>
            </a:fld>
            <a:endParaRPr lang="en-US" alt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smtClean="0">
                <a:latin typeface="Arial" charset="0"/>
              </a:rPr>
              <a:t>Gets ADCP away from biases and other problems caused by the manned boat (metal/compass problems, flow disturbance/boat wake problems, dampens effects of “jerky” boat pilot, less pitch and roll than on manned boat when in still water)</a:t>
            </a:r>
          </a:p>
          <a:p>
            <a:pPr eaLnBrk="1" hangingPunct="1"/>
            <a:endParaRPr lang="en-US" altLang="en-US" smtClean="0">
              <a:latin typeface="Arial" charset="0"/>
            </a:endParaRPr>
          </a:p>
          <a:p>
            <a:pPr eaLnBrk="1" hangingPunct="1"/>
            <a:r>
              <a:rPr lang="en-US" altLang="en-US" smtClean="0">
                <a:latin typeface="Arial" charset="0"/>
              </a:rPr>
              <a:t>Potential problems…</a:t>
            </a:r>
          </a:p>
          <a:p>
            <a:pPr eaLnBrk="1" hangingPunct="1">
              <a:buFontTx/>
              <a:buChar char="•"/>
            </a:pPr>
            <a:r>
              <a:rPr lang="en-US" altLang="en-US" smtClean="0">
                <a:latin typeface="Arial" charset="0"/>
              </a:rPr>
              <a:t>On large rivers where there is a lot of “chop” a large stable manned boat may have less pitch/roll than a small tethered boat.</a:t>
            </a:r>
          </a:p>
          <a:p>
            <a:pPr eaLnBrk="1" hangingPunct="1">
              <a:buFontTx/>
              <a:buChar char="•"/>
            </a:pPr>
            <a:r>
              <a:rPr lang="en-US" altLang="en-US" smtClean="0">
                <a:latin typeface="Arial" charset="0"/>
              </a:rPr>
              <a:t>Be aware of any possible flow disturbances caused by the manned boat near the tethered boat.</a:t>
            </a:r>
          </a:p>
          <a:p>
            <a:pPr eaLnBrk="1" hangingPunct="1">
              <a:buFontTx/>
              <a:buChar char="•"/>
            </a:pPr>
            <a:r>
              <a:rPr lang="en-US" altLang="en-US" smtClean="0">
                <a:latin typeface="Arial" charset="0"/>
              </a:rPr>
              <a:t>Depending on the method of deployment, it may harder to control boat that are tethered to manned boats.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E1EFC37-D1F7-4723-B831-F0AFB7DAB288}" type="slidenum">
              <a:rPr lang="en-US" altLang="en-US" sz="1300"/>
              <a:pPr eaLnBrk="1" hangingPunct="1">
                <a:spcBef>
                  <a:spcPct val="0"/>
                </a:spcBef>
              </a:pPr>
              <a:t>9</a:t>
            </a:fld>
            <a:endParaRPr lang="en-US" altLang="en-US" sz="13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smtClean="0">
                <a:latin typeface="Arial" charset="0"/>
              </a:rPr>
              <a:t>Boom mount to use tethered boat from a manned boat. </a:t>
            </a:r>
          </a:p>
          <a:p>
            <a:pPr eaLnBrk="1" hangingPunct="1"/>
            <a:r>
              <a:rPr lang="en-US" altLang="en-US" smtClean="0">
                <a:latin typeface="Arial" charset="0"/>
              </a:rPr>
              <a:t>The boom moves the tethered boat away from flow disturbance of the manned boat and also isolated tethered boat from the pitch and roll of the manned boat. Because the tethered boat tends to always have the same payload, changes in transducer draft are much less of a concern.</a:t>
            </a:r>
          </a:p>
          <a:p>
            <a:pPr eaLnBrk="1" hangingPunct="1"/>
            <a:endParaRPr lang="en-US" alt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A236044-CE20-416C-8180-37DD1BAD8EAE}" type="slidenum">
              <a:rPr lang="en-US" altLang="en-US" sz="1300"/>
              <a:pPr eaLnBrk="1" hangingPunct="1">
                <a:spcBef>
                  <a:spcPct val="0"/>
                </a:spcBef>
              </a:pPr>
              <a:t>10</a:t>
            </a:fld>
            <a:endParaRPr lang="en-US" altLang="en-US" sz="1300"/>
          </a:p>
        </p:txBody>
      </p:sp>
      <p:sp>
        <p:nvSpPr>
          <p:cNvPr id="29699" name="Rectangle 2"/>
          <p:cNvSpPr>
            <a:spLocks noGrp="1" noRot="1" noChangeAspect="1" noChangeArrowheads="1" noTextEdit="1"/>
          </p:cNvSpPr>
          <p:nvPr>
            <p:ph type="sldImg"/>
          </p:nvPr>
        </p:nvSpPr>
        <p:spPr>
          <a:ln/>
        </p:spPr>
      </p:sp>
      <p:sp>
        <p:nvSpPr>
          <p:cNvPr id="29700" name="Rectangle 3"/>
          <p:cNvSpPr>
            <a:spLocks noChangeArrowheads="1"/>
          </p:cNvSpPr>
          <p:nvPr/>
        </p:nvSpPr>
        <p:spPr bwMode="auto">
          <a:xfrm>
            <a:off x="1143001" y="4420810"/>
            <a:ext cx="4877098" cy="4113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17" tIns="44859" rIns="89717" bIns="44859"/>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lnSpc>
                <a:spcPct val="90000"/>
              </a:lnSpc>
            </a:pPr>
            <a:r>
              <a:rPr lang="en-US" altLang="en-US" sz="1500"/>
              <a:t>Advantages:</a:t>
            </a:r>
          </a:p>
          <a:p>
            <a:pPr eaLnBrk="1" hangingPunct="1">
              <a:lnSpc>
                <a:spcPct val="90000"/>
              </a:lnSpc>
              <a:buFontTx/>
              <a:buChar char="-"/>
            </a:pPr>
            <a:r>
              <a:rPr lang="en-US" altLang="en-US" sz="1500"/>
              <a:t> Generally safer than using manned boats</a:t>
            </a:r>
          </a:p>
          <a:p>
            <a:pPr eaLnBrk="1" hangingPunct="1">
              <a:lnSpc>
                <a:spcPct val="90000"/>
              </a:lnSpc>
              <a:buFontTx/>
              <a:buChar char="-"/>
            </a:pPr>
            <a:r>
              <a:rPr lang="en-US" altLang="en-US" sz="1500"/>
              <a:t> Can be deployed easier and faster than manned boats</a:t>
            </a:r>
          </a:p>
          <a:p>
            <a:pPr eaLnBrk="1" hangingPunct="1">
              <a:lnSpc>
                <a:spcPct val="90000"/>
              </a:lnSpc>
              <a:buFontTx/>
              <a:buChar char="-"/>
            </a:pPr>
            <a:r>
              <a:rPr lang="en-US" altLang="en-US" sz="1500"/>
              <a:t> Can often be used where manned boats cannot be launched</a:t>
            </a:r>
          </a:p>
          <a:p>
            <a:pPr eaLnBrk="1" hangingPunct="1">
              <a:lnSpc>
                <a:spcPct val="90000"/>
              </a:lnSpc>
              <a:buFontTx/>
              <a:buChar char="-"/>
            </a:pPr>
            <a:r>
              <a:rPr lang="en-US" altLang="en-US" sz="1500"/>
              <a:t> Can be moved across the river more slowly and with more control than a manned boat;  improving ADCP measurement quality at some sites.</a:t>
            </a:r>
          </a:p>
          <a:p>
            <a:pPr eaLnBrk="1" hangingPunct="1">
              <a:lnSpc>
                <a:spcPct val="90000"/>
              </a:lnSpc>
              <a:buFontTx/>
              <a:buChar char="-"/>
            </a:pPr>
            <a:endParaRPr lang="en-US" altLang="en-US" sz="1500"/>
          </a:p>
        </p:txBody>
      </p:sp>
      <p:sp>
        <p:nvSpPr>
          <p:cNvPr id="29701" name="Rectangle 4"/>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smtClean="0">
                <a:latin typeface="Arial" charset="0"/>
              </a:rPr>
              <a:t>Advantages of using tethered boats for ADCP measurements:</a:t>
            </a:r>
          </a:p>
          <a:p>
            <a:pPr eaLnBrk="1" hangingPunct="1">
              <a:buFontTx/>
              <a:buChar char="•"/>
            </a:pPr>
            <a:r>
              <a:rPr lang="en-US" altLang="en-US" smtClean="0">
                <a:latin typeface="Arial" charset="0"/>
              </a:rPr>
              <a:t>When compared to convention price AA bridge measurements, tethered boat ADCP measurements made from bridges require less time spent on bridges. This reduces the time people are exposed to traffic hazards.</a:t>
            </a:r>
          </a:p>
          <a:p>
            <a:pPr eaLnBrk="1" hangingPunct="1">
              <a:buFontTx/>
              <a:buChar char="•"/>
            </a:pPr>
            <a:r>
              <a:rPr lang="en-US" altLang="en-US" smtClean="0">
                <a:latin typeface="Arial" charset="0"/>
              </a:rPr>
              <a:t>Tethered boats can be quickly deployed from bridges without long setup time.</a:t>
            </a:r>
          </a:p>
          <a:p>
            <a:pPr eaLnBrk="1" hangingPunct="1">
              <a:buFontTx/>
              <a:buChar char="•"/>
            </a:pPr>
            <a:r>
              <a:rPr lang="en-US" altLang="en-US" smtClean="0">
                <a:latin typeface="Arial" charset="0"/>
              </a:rPr>
              <a:t>For sites where there is not a boat ramp for launching manned boats, tethered boats can be lowered from bridges, or used from cableways.</a:t>
            </a:r>
          </a:p>
          <a:p>
            <a:pPr eaLnBrk="1" hangingPunct="1">
              <a:buFontTx/>
              <a:buChar char="•"/>
            </a:pPr>
            <a:r>
              <a:rPr lang="en-US" altLang="en-US" smtClean="0">
                <a:latin typeface="Arial" charset="0"/>
              </a:rPr>
              <a:t>In many situations, especially in smaller streams, it can be easier to make a more controlled measurement when using a tethered boat compared to a large manned boat.</a:t>
            </a:r>
          </a:p>
          <a:p>
            <a:pPr eaLnBrk="1" hangingPunct="1"/>
            <a:endParaRPr lang="en-US"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B6D6EE0-A9A1-4452-9A30-155A5E59E164}" type="slidenum">
              <a:rPr lang="en-US" altLang="en-US" sz="1300"/>
              <a:pPr eaLnBrk="1" hangingPunct="1">
                <a:spcBef>
                  <a:spcPct val="0"/>
                </a:spcBef>
              </a:pPr>
              <a:t>11</a:t>
            </a:fld>
            <a:endParaRPr lang="en-US" altLang="en-US" sz="1300"/>
          </a:p>
        </p:txBody>
      </p:sp>
      <p:sp>
        <p:nvSpPr>
          <p:cNvPr id="30723" name="Rectangle 2"/>
          <p:cNvSpPr>
            <a:spLocks noGrp="1" noRot="1" noChangeAspect="1" noChangeArrowheads="1" noTextEdit="1"/>
          </p:cNvSpPr>
          <p:nvPr>
            <p:ph type="sldImg"/>
          </p:nvPr>
        </p:nvSpPr>
        <p:spPr>
          <a:ln/>
        </p:spPr>
      </p:sp>
      <p:sp>
        <p:nvSpPr>
          <p:cNvPr id="30724" name="Rectangle 3"/>
          <p:cNvSpPr>
            <a:spLocks noChangeArrowheads="1"/>
          </p:cNvSpPr>
          <p:nvPr/>
        </p:nvSpPr>
        <p:spPr bwMode="auto">
          <a:xfrm>
            <a:off x="1218903" y="4646085"/>
            <a:ext cx="4420195" cy="3389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17" tIns="44859" rIns="89717" bIns="44859" anchor="ctr">
            <a:spAutoFit/>
          </a:bodyPr>
          <a:lstStyle>
            <a:lvl1pPr defTabSz="947738" eaLnBrk="0" hangingPunct="0">
              <a:spcBef>
                <a:spcPct val="30000"/>
              </a:spcBef>
              <a:defRPr sz="1200">
                <a:solidFill>
                  <a:schemeClr val="tx1"/>
                </a:solidFill>
                <a:latin typeface="Arial" charset="0"/>
              </a:defRPr>
            </a:lvl1pPr>
            <a:lvl2pPr marL="742950" indent="-285750" defTabSz="947738" eaLnBrk="0" hangingPunct="0">
              <a:spcBef>
                <a:spcPct val="30000"/>
              </a:spcBef>
              <a:defRPr sz="1200">
                <a:solidFill>
                  <a:schemeClr val="tx1"/>
                </a:solidFill>
                <a:latin typeface="Arial" charset="0"/>
              </a:defRPr>
            </a:lvl2pPr>
            <a:lvl3pPr marL="1143000" indent="-228600" defTabSz="947738" eaLnBrk="0" hangingPunct="0">
              <a:spcBef>
                <a:spcPct val="30000"/>
              </a:spcBef>
              <a:defRPr sz="1200">
                <a:solidFill>
                  <a:schemeClr val="tx1"/>
                </a:solidFill>
                <a:latin typeface="Arial" charset="0"/>
              </a:defRPr>
            </a:lvl3pPr>
            <a:lvl4pPr marL="1600200" indent="-228600" defTabSz="947738" eaLnBrk="0" hangingPunct="0">
              <a:spcBef>
                <a:spcPct val="30000"/>
              </a:spcBef>
              <a:defRPr sz="1200">
                <a:solidFill>
                  <a:schemeClr val="tx1"/>
                </a:solidFill>
                <a:latin typeface="Arial" charset="0"/>
              </a:defRPr>
            </a:lvl4pPr>
            <a:lvl5pPr marL="2057400" indent="-228600" defTabSz="947738" eaLnBrk="0" hangingPunct="0">
              <a:spcBef>
                <a:spcPct val="30000"/>
              </a:spcBef>
              <a:defRPr sz="1200">
                <a:solidFill>
                  <a:schemeClr val="tx1"/>
                </a:solidFill>
                <a:latin typeface="Arial" charset="0"/>
              </a:defRPr>
            </a:lvl5pPr>
            <a:lvl6pPr marL="2514600" indent="-228600" defTabSz="947738" eaLnBrk="0" fontAlgn="base" hangingPunct="0">
              <a:spcBef>
                <a:spcPct val="30000"/>
              </a:spcBef>
              <a:spcAft>
                <a:spcPct val="0"/>
              </a:spcAft>
              <a:defRPr sz="1200">
                <a:solidFill>
                  <a:schemeClr val="tx1"/>
                </a:solidFill>
                <a:latin typeface="Arial" charset="0"/>
              </a:defRPr>
            </a:lvl6pPr>
            <a:lvl7pPr marL="2971800" indent="-228600" defTabSz="947738" eaLnBrk="0" fontAlgn="base" hangingPunct="0">
              <a:spcBef>
                <a:spcPct val="30000"/>
              </a:spcBef>
              <a:spcAft>
                <a:spcPct val="0"/>
              </a:spcAft>
              <a:defRPr sz="1200">
                <a:solidFill>
                  <a:schemeClr val="tx1"/>
                </a:solidFill>
                <a:latin typeface="Arial" charset="0"/>
              </a:defRPr>
            </a:lvl7pPr>
            <a:lvl8pPr marL="3429000" indent="-228600" defTabSz="947738" eaLnBrk="0" fontAlgn="base" hangingPunct="0">
              <a:spcBef>
                <a:spcPct val="30000"/>
              </a:spcBef>
              <a:spcAft>
                <a:spcPct val="0"/>
              </a:spcAft>
              <a:defRPr sz="1200">
                <a:solidFill>
                  <a:schemeClr val="tx1"/>
                </a:solidFill>
                <a:latin typeface="Arial" charset="0"/>
              </a:defRPr>
            </a:lvl8pPr>
            <a:lvl9pPr marL="3886200" indent="-228600" defTabSz="947738" eaLnBrk="0" fontAlgn="base" hangingPunct="0">
              <a:spcBef>
                <a:spcPct val="30000"/>
              </a:spcBef>
              <a:spcAft>
                <a:spcPct val="0"/>
              </a:spcAft>
              <a:defRPr sz="1200">
                <a:solidFill>
                  <a:schemeClr val="tx1"/>
                </a:solidFill>
                <a:latin typeface="Arial" charset="0"/>
              </a:defRPr>
            </a:lvl9pPr>
          </a:lstStyle>
          <a:p>
            <a:pPr algn="ctr">
              <a:lnSpc>
                <a:spcPct val="90000"/>
              </a:lnSpc>
              <a:spcBef>
                <a:spcPct val="0"/>
              </a:spcBef>
            </a:pPr>
            <a:r>
              <a:rPr lang="en-US" altLang="en-US" sz="2000">
                <a:latin typeface="Times New Roman" pitchFamily="18" charset="0"/>
              </a:rPr>
              <a:t>Limitations:</a:t>
            </a:r>
          </a:p>
          <a:p>
            <a:pPr>
              <a:lnSpc>
                <a:spcPct val="90000"/>
              </a:lnSpc>
              <a:spcBef>
                <a:spcPct val="0"/>
              </a:spcBef>
              <a:buFontTx/>
              <a:buChar char="-"/>
            </a:pPr>
            <a:r>
              <a:rPr lang="en-US" altLang="en-US" sz="2000">
                <a:latin typeface="Times New Roman" pitchFamily="18" charset="0"/>
              </a:rPr>
              <a:t>Measurement site selection is limited- usually confined to the downstream side of bridges and from cableways</a:t>
            </a:r>
          </a:p>
          <a:p>
            <a:pPr>
              <a:lnSpc>
                <a:spcPct val="90000"/>
              </a:lnSpc>
              <a:spcBef>
                <a:spcPct val="0"/>
              </a:spcBef>
              <a:buFontTx/>
              <a:buChar char="-"/>
            </a:pPr>
            <a:endParaRPr lang="en-US" altLang="en-US" sz="2000">
              <a:latin typeface="Times New Roman" pitchFamily="18" charset="0"/>
            </a:endParaRPr>
          </a:p>
          <a:p>
            <a:pPr>
              <a:lnSpc>
                <a:spcPct val="90000"/>
              </a:lnSpc>
              <a:spcBef>
                <a:spcPct val="0"/>
              </a:spcBef>
              <a:buFontTx/>
              <a:buChar char="-"/>
            </a:pPr>
            <a:r>
              <a:rPr lang="en-US" altLang="en-US" sz="2000">
                <a:latin typeface="Times New Roman" pitchFamily="18" charset="0"/>
              </a:rPr>
              <a:t>The quality of measurements made on the downstream side of bridges can be degraded by turbulence from bridge piers</a:t>
            </a:r>
          </a:p>
          <a:p>
            <a:pPr>
              <a:lnSpc>
                <a:spcPct val="90000"/>
              </a:lnSpc>
              <a:spcBef>
                <a:spcPct val="0"/>
              </a:spcBef>
              <a:buFontTx/>
              <a:buChar char="-"/>
            </a:pPr>
            <a:endParaRPr lang="en-US" altLang="en-US" sz="2000">
              <a:latin typeface="Times New Roman" pitchFamily="18" charset="0"/>
              <a:cs typeface="Times New Roman" pitchFamily="18" charset="0"/>
            </a:endParaRPr>
          </a:p>
          <a:p>
            <a:pPr>
              <a:lnSpc>
                <a:spcPct val="90000"/>
              </a:lnSpc>
              <a:spcBef>
                <a:spcPct val="0"/>
              </a:spcBef>
              <a:buFontTx/>
              <a:buChar char="-"/>
            </a:pPr>
            <a:r>
              <a:rPr lang="en-US" altLang="en-US" sz="2000">
                <a:latin typeface="Times New Roman" pitchFamily="18" charset="0"/>
                <a:cs typeface="Times New Roman" pitchFamily="18" charset="0"/>
              </a:rPr>
              <a:t>Very difficult to use GPS/depth sounder from a tethered platform when needed for moving bed conditions </a:t>
            </a:r>
          </a:p>
        </p:txBody>
      </p:sp>
      <p:sp>
        <p:nvSpPr>
          <p:cNvPr id="30725" name="Rectangle 4"/>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smtClean="0">
                <a:latin typeface="Arial" charset="0"/>
              </a:rPr>
              <a:t>Limitations of tethered boat measurements:</a:t>
            </a:r>
          </a:p>
          <a:p>
            <a:pPr eaLnBrk="1" hangingPunct="1">
              <a:buFontTx/>
              <a:buChar char="•"/>
            </a:pPr>
            <a:r>
              <a:rPr lang="en-US" altLang="en-US" smtClean="0">
                <a:latin typeface="Arial" charset="0"/>
              </a:rPr>
              <a:t>Measurement-site selection is limited. Use of a thetered boat usually is confined to the downstream side of bridges and to cableways. The ablity to change measurement sections from these structures  is limited to changes in rope length to vary the doantream distance of the boat.</a:t>
            </a:r>
          </a:p>
          <a:p>
            <a:pPr eaLnBrk="1" hangingPunct="1">
              <a:buFontTx/>
              <a:buChar char="•"/>
            </a:pPr>
            <a:r>
              <a:rPr lang="en-US" altLang="en-US" smtClean="0">
                <a:latin typeface="Arial" charset="0"/>
              </a:rPr>
              <a:t>The quality of discharge measurement made on the downtream side of bridges can be degraded by turbulence from bridge piers and abutments.</a:t>
            </a:r>
          </a:p>
          <a:p>
            <a:pPr eaLnBrk="1" hangingPunct="1">
              <a:buFontTx/>
              <a:buChar char="•"/>
            </a:pPr>
            <a:r>
              <a:rPr lang="en-US" altLang="en-US" smtClean="0">
                <a:latin typeface="Arial" charset="0"/>
              </a:rPr>
              <a:t>If GPS and/or depth sounder are require they each require another set of radio modems or special multi-channel radio modems.</a:t>
            </a:r>
          </a:p>
          <a:p>
            <a:pPr eaLnBrk="1" hangingPunct="1"/>
            <a:endParaRPr lang="en-US"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DBF5F9">
                    <a:shade val="90000"/>
                  </a:srgbClr>
                </a:solidFill>
              </a:rPr>
              <a:pPr/>
              <a:t>9/15/2017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xmlns="" val="118117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3899904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99943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184984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DBF5F9">
                    <a:shade val="90000"/>
                  </a:srgbClr>
                </a:solidFill>
              </a:rPr>
              <a:pPr/>
              <a:t>9/15/2017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xmlns="" val="273685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257519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6289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151124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1009785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329298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xmlns="" val="2567801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FD087-C89C-4EAE-8E5C-91C7251DBFD2}" type="datetimeFigureOut">
              <a:rPr lang="en-US" smtClean="0">
                <a:solidFill>
                  <a:prstClr val="black">
                    <a:tint val="75000"/>
                  </a:prstClr>
                </a:solidFill>
              </a:rPr>
              <a:pPr/>
              <a:t>9/15/2017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74774925"/>
      </p:ext>
    </p:extLst>
  </p:cSld>
  <p:clrMap bg1="dk1" tx1="lt1" bg2="dk2"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file:///D:\My%20Files\Training%20Courses\Basic%20ADCP%20Training%20-%20New%20Materials\Iraq%20Training%20Presentations\highvel.mpg" TargetMode="Externa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oleObject" Target="../embeddings/oleObject1.bin"/><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Hydrological Information System</a:t>
            </a:r>
            <a:endParaRPr lang="en-US" dirty="0"/>
          </a:p>
        </p:txBody>
      </p:sp>
      <p:sp>
        <p:nvSpPr>
          <p:cNvPr id="3" name="Subtitle 2"/>
          <p:cNvSpPr>
            <a:spLocks noGrp="1"/>
          </p:cNvSpPr>
          <p:nvPr>
            <p:ph type="subTitle" idx="1"/>
          </p:nvPr>
        </p:nvSpPr>
        <p:spPr>
          <a:xfrm>
            <a:off x="1371600" y="3505200"/>
            <a:ext cx="6400800" cy="2133600"/>
          </a:xfrm>
        </p:spPr>
        <p:txBody>
          <a:bodyPr/>
          <a:lstStyle/>
          <a:p>
            <a:r>
              <a:rPr lang="en-US" dirty="0" smtClean="0"/>
              <a:t>Module -  ADCP Deployment</a:t>
            </a:r>
            <a:endParaRPr lang="en-US" dirty="0"/>
          </a:p>
        </p:txBody>
      </p:sp>
      <p:sp>
        <p:nvSpPr>
          <p:cNvPr id="4" name="Subtitle 2"/>
          <p:cNvSpPr txBox="1">
            <a:spLocks/>
          </p:cNvSpPr>
          <p:nvPr/>
        </p:nvSpPr>
        <p:spPr>
          <a:xfrm>
            <a:off x="1447800" y="4191000"/>
            <a:ext cx="7406640" cy="1752600"/>
          </a:xfrm>
          <a:prstGeom prst="rect">
            <a:avLst/>
          </a:prstGeom>
        </p:spPr>
        <p:txBody>
          <a:bodyPr tIns="0">
            <a:norm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r>
              <a:rPr lang="en-US" dirty="0" smtClean="0">
                <a:solidFill>
                  <a:srgbClr val="92D050"/>
                </a:solidFill>
              </a:rPr>
              <a:t>Anish</a:t>
            </a:r>
          </a:p>
          <a:p>
            <a:r>
              <a:rPr lang="en-US" dirty="0">
                <a:solidFill>
                  <a:srgbClr val="92D050"/>
                </a:solidFill>
              </a:rPr>
              <a:t>	</a:t>
            </a:r>
            <a:r>
              <a:rPr lang="en-US" dirty="0" smtClean="0">
                <a:solidFill>
                  <a:srgbClr val="92D050"/>
                </a:solidFill>
              </a:rPr>
              <a:t>….. Hydro-Informatics Expert</a:t>
            </a:r>
          </a:p>
          <a:p>
            <a:r>
              <a:rPr lang="en-US" dirty="0">
                <a:solidFill>
                  <a:srgbClr val="92D050"/>
                </a:solidFill>
              </a:rPr>
              <a:t>	</a:t>
            </a:r>
            <a:r>
              <a:rPr lang="en-US" dirty="0" smtClean="0">
                <a:solidFill>
                  <a:srgbClr val="92D050"/>
                </a:solidFill>
              </a:rPr>
              <a:t>	The World Bank</a:t>
            </a:r>
            <a:endParaRPr lang="en-US" dirty="0">
              <a:solidFill>
                <a:srgbClr val="92D050"/>
              </a:solidFill>
            </a:endParaRPr>
          </a:p>
        </p:txBody>
      </p:sp>
    </p:spTree>
    <p:extLst>
      <p:ext uri="{BB962C8B-B14F-4D97-AF65-F5344CB8AC3E}">
        <p14:creationId xmlns:p14="http://schemas.microsoft.com/office/powerpoint/2010/main" xmlns="" val="4208197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Rot="1" noChangeArrowheads="1"/>
          </p:cNvSpPr>
          <p:nvPr>
            <p:ph type="title" idx="4294967295"/>
          </p:nvPr>
        </p:nvSpPr>
        <p:spPr/>
        <p:txBody>
          <a:bodyPr/>
          <a:lstStyle/>
          <a:p>
            <a:r>
              <a:rPr lang="en-US" altLang="en-US" smtClean="0"/>
              <a:t>Tethered Boat Measurements</a:t>
            </a:r>
          </a:p>
        </p:txBody>
      </p:sp>
      <p:sp>
        <p:nvSpPr>
          <p:cNvPr id="5123" name="Rectangle 5"/>
          <p:cNvSpPr>
            <a:spLocks noGrp="1" noChangeArrowheads="1"/>
          </p:cNvSpPr>
          <p:nvPr>
            <p:ph idx="4294967295"/>
          </p:nvPr>
        </p:nvSpPr>
        <p:spPr/>
        <p:txBody>
          <a:bodyPr/>
          <a:lstStyle/>
          <a:p>
            <a:pPr>
              <a:lnSpc>
                <a:spcPct val="90000"/>
              </a:lnSpc>
            </a:pPr>
            <a:r>
              <a:rPr lang="en-US" altLang="en-US" smtClean="0"/>
              <a:t>Advantages:</a:t>
            </a:r>
          </a:p>
          <a:p>
            <a:pPr lvl="1">
              <a:lnSpc>
                <a:spcPct val="90000"/>
              </a:lnSpc>
            </a:pPr>
            <a:r>
              <a:rPr lang="en-US" altLang="en-US" smtClean="0"/>
              <a:t>Less time on bridges compared to conventional bridge measurements , reducing exposure to traffic hazards</a:t>
            </a:r>
          </a:p>
          <a:p>
            <a:pPr lvl="1">
              <a:lnSpc>
                <a:spcPct val="90000"/>
              </a:lnSpc>
            </a:pPr>
            <a:r>
              <a:rPr lang="en-US" altLang="en-US" smtClean="0"/>
              <a:t>Fast and easy deployment</a:t>
            </a:r>
          </a:p>
          <a:p>
            <a:pPr lvl="1">
              <a:lnSpc>
                <a:spcPct val="90000"/>
              </a:lnSpc>
            </a:pPr>
            <a:r>
              <a:rPr lang="en-US" altLang="en-US" smtClean="0"/>
              <a:t>Can often be used where manned boats cannot be launched</a:t>
            </a:r>
          </a:p>
          <a:p>
            <a:pPr lvl="1">
              <a:lnSpc>
                <a:spcPct val="90000"/>
              </a:lnSpc>
            </a:pPr>
            <a:r>
              <a:rPr lang="en-US" altLang="en-US" smtClean="0"/>
              <a:t>Can move more slowly across the river with more control than a manned boat, depending on site conditions</a:t>
            </a:r>
          </a:p>
        </p:txBody>
      </p:sp>
    </p:spTree>
    <p:extLst>
      <p:ext uri="{BB962C8B-B14F-4D97-AF65-F5344CB8AC3E}">
        <p14:creationId xmlns:p14="http://schemas.microsoft.com/office/powerpoint/2010/main" xmlns="" val="3023161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Rot="1" noChangeArrowheads="1"/>
          </p:cNvSpPr>
          <p:nvPr>
            <p:ph type="title" idx="4294967295"/>
          </p:nvPr>
        </p:nvSpPr>
        <p:spPr/>
        <p:txBody>
          <a:bodyPr/>
          <a:lstStyle/>
          <a:p>
            <a:r>
              <a:rPr lang="en-US" altLang="en-US" smtClean="0"/>
              <a:t>Tethered Boat Measurements</a:t>
            </a:r>
          </a:p>
        </p:txBody>
      </p:sp>
      <p:sp>
        <p:nvSpPr>
          <p:cNvPr id="6147" name="Rectangle 5"/>
          <p:cNvSpPr>
            <a:spLocks noGrp="1" noChangeArrowheads="1"/>
          </p:cNvSpPr>
          <p:nvPr>
            <p:ph idx="4294967295"/>
          </p:nvPr>
        </p:nvSpPr>
        <p:spPr/>
        <p:txBody>
          <a:bodyPr/>
          <a:lstStyle/>
          <a:p>
            <a:r>
              <a:rPr lang="en-US" altLang="en-US" dirty="0" smtClean="0"/>
              <a:t>Limitations:</a:t>
            </a:r>
          </a:p>
          <a:p>
            <a:pPr lvl="1"/>
            <a:r>
              <a:rPr lang="en-US" altLang="en-US" dirty="0" smtClean="0"/>
              <a:t>Generally confined to the downstream side, with limited ability to change measurement sections by changing rope length </a:t>
            </a:r>
          </a:p>
          <a:p>
            <a:pPr lvl="1"/>
            <a:r>
              <a:rPr lang="en-US" altLang="en-US" dirty="0" smtClean="0"/>
              <a:t>Turbulence from bridge piers and abutments can degrade measurement quality</a:t>
            </a:r>
          </a:p>
        </p:txBody>
      </p:sp>
    </p:spTree>
    <p:extLst>
      <p:ext uri="{BB962C8B-B14F-4D97-AF65-F5344CB8AC3E}">
        <p14:creationId xmlns:p14="http://schemas.microsoft.com/office/powerpoint/2010/main" xmlns="" val="2767890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rrowheads="1"/>
          </p:cNvSpPr>
          <p:nvPr>
            <p:ph type="title" idx="4294967295"/>
          </p:nvPr>
        </p:nvSpPr>
        <p:spPr>
          <a:xfrm>
            <a:off x="0" y="533400"/>
            <a:ext cx="8229600" cy="990600"/>
          </a:xfrm>
        </p:spPr>
        <p:txBody>
          <a:bodyPr/>
          <a:lstStyle/>
          <a:p>
            <a:pPr eaLnBrk="1" hangingPunct="1"/>
            <a:r>
              <a:rPr lang="en-US" sz="2800"/>
              <a:t>Streamflow Measurement – </a:t>
            </a:r>
            <a:br>
              <a:rPr lang="en-US" sz="2800"/>
            </a:br>
            <a:r>
              <a:rPr lang="en-US" sz="2800"/>
              <a:t>Remote Control Boats</a:t>
            </a:r>
          </a:p>
        </p:txBody>
      </p:sp>
      <p:graphicFrame>
        <p:nvGraphicFramePr>
          <p:cNvPr id="2050" name="Object 3"/>
          <p:cNvGraphicFramePr>
            <a:graphicFrameLocks noChangeAspect="1"/>
          </p:cNvGraphicFramePr>
          <p:nvPr/>
        </p:nvGraphicFramePr>
        <p:xfrm>
          <a:off x="176213" y="1866900"/>
          <a:ext cx="4645025" cy="2928938"/>
        </p:xfrm>
        <a:graphic>
          <a:graphicData uri="http://schemas.openxmlformats.org/presentationml/2006/ole">
            <p:oleObj spid="_x0000_s1061" name="Photo Editor Photo" r:id="rId5" imgW="15238095" imgH="11428571" progId="">
              <p:embed/>
            </p:oleObj>
          </a:graphicData>
        </a:graphic>
      </p:graphicFrame>
      <p:pic>
        <p:nvPicPr>
          <p:cNvPr id="2052" name="Picture 4"/>
          <p:cNvPicPr>
            <a:picLocks noChangeAspect="1" noChangeArrowheads="1"/>
          </p:cNvPicPr>
          <p:nvPr/>
        </p:nvPicPr>
        <p:blipFill>
          <a:blip r:embed="rId6" cstate="print"/>
          <a:srcRect l="7121" t="25104" r="11340" b="25545"/>
          <a:stretch>
            <a:fillRect/>
          </a:stretch>
        </p:blipFill>
        <p:spPr bwMode="auto">
          <a:xfrm>
            <a:off x="2324100" y="4149725"/>
            <a:ext cx="5389563" cy="2446338"/>
          </a:xfrm>
          <a:prstGeom prst="ellipse">
            <a:avLst/>
          </a:prstGeom>
          <a:ln>
            <a:noFill/>
          </a:ln>
          <a:effectLst>
            <a:softEdge rad="112500"/>
          </a:effectLst>
        </p:spPr>
      </p:pic>
      <p:pic>
        <p:nvPicPr>
          <p:cNvPr id="2055" name="highvel.mpg">
            <a:hlinkClick r:id="" action="ppaction://media"/>
          </p:cNvPr>
          <p:cNvPicPr>
            <a:picLocks noRot="1" noChangeAspect="1" noChangeArrowheads="1"/>
          </p:cNvPicPr>
          <p:nvPr>
            <a:videoFile r:link="rId2"/>
          </p:nvPr>
        </p:nvPicPr>
        <p:blipFill>
          <a:blip r:embed="rId7" cstate="print">
            <a:extLst>
              <a:ext uri="{28A0092B-C50C-407E-A947-70E740481C1C}">
                <a14:useLocalDpi xmlns:a14="http://schemas.microsoft.com/office/drawing/2010/main" xmlns="" val="0"/>
              </a:ext>
            </a:extLst>
          </a:blip>
          <a:srcRect t="12639" r="22490"/>
          <a:stretch>
            <a:fillRect/>
          </a:stretch>
        </p:blipFill>
        <p:spPr bwMode="auto">
          <a:xfrm>
            <a:off x="5608638" y="1973263"/>
            <a:ext cx="2598737" cy="19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0422225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368" fill="hold"/>
                                        <p:tgtEl>
                                          <p:spTgt spid="20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55"/>
                </p:tgtEl>
              </p:cMediaNode>
            </p:video>
            <p:seq concurrent="1" nextAc="seek">
              <p:cTn id="8" restart="whenNotActive" fill="hold" evtFilter="cancelBubble" nodeType="interactiveSeq">
                <p:stCondLst>
                  <p:cond evt="onClick" delay="0">
                    <p:tgtEl>
                      <p:spTgt spid="205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55"/>
                                        </p:tgtEl>
                                      </p:cBhvr>
                                    </p:cmd>
                                  </p:childTnLst>
                                </p:cTn>
                              </p:par>
                            </p:childTnLst>
                          </p:cTn>
                        </p:par>
                      </p:childTnLst>
                    </p:cTn>
                  </p:par>
                </p:childTnLst>
              </p:cTn>
              <p:nextCondLst>
                <p:cond evt="onClick" delay="0">
                  <p:tgtEl>
                    <p:spTgt spid="205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Rot="1" noChangeArrowheads="1"/>
          </p:cNvSpPr>
          <p:nvPr>
            <p:ph type="title" idx="4294967295"/>
          </p:nvPr>
        </p:nvSpPr>
        <p:spPr>
          <a:xfrm>
            <a:off x="457200" y="274638"/>
            <a:ext cx="8229600" cy="868362"/>
          </a:xfrm>
        </p:spPr>
        <p:txBody>
          <a:bodyPr/>
          <a:lstStyle/>
          <a:p>
            <a:pPr eaLnBrk="1" hangingPunct="1">
              <a:defRPr/>
            </a:pPr>
            <a:r>
              <a:rPr lang="en-US" sz="3200" dirty="0" err="1">
                <a:ea typeface="+mj-ea"/>
              </a:rPr>
              <a:t>Streamflow</a:t>
            </a:r>
            <a:r>
              <a:rPr lang="en-US" sz="3200" dirty="0">
                <a:ea typeface="+mj-ea"/>
              </a:rPr>
              <a:t> Measurement – Manned boat</a:t>
            </a:r>
          </a:p>
        </p:txBody>
      </p:sp>
      <p:pic>
        <p:nvPicPr>
          <p:cNvPr id="15363" name="Picture 3"/>
          <p:cNvPicPr>
            <a:picLocks noGrp="1" noChangeAspect="1" noChangeArrowheads="1"/>
          </p:cNvPicPr>
          <p:nvPr>
            <p:ph idx="4294967295"/>
          </p:nvPr>
        </p:nvPicPr>
        <p:blipFill>
          <a:blip r:embed="rId3" cstate="print"/>
          <a:srcRect t="24553"/>
          <a:stretch>
            <a:fillRect/>
          </a:stretch>
        </p:blipFill>
        <p:spPr>
          <a:xfrm>
            <a:off x="1651000" y="895350"/>
            <a:ext cx="5681663" cy="5715000"/>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956886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idx="4294967295"/>
          </p:nvPr>
        </p:nvSpPr>
        <p:spPr>
          <a:xfrm>
            <a:off x="457200" y="381000"/>
            <a:ext cx="3962400" cy="1447800"/>
          </a:xfrm>
        </p:spPr>
        <p:txBody>
          <a:bodyPr/>
          <a:lstStyle/>
          <a:p>
            <a:r>
              <a:rPr lang="en-US" altLang="en-US" smtClean="0"/>
              <a:t>Computer </a:t>
            </a:r>
            <a:br>
              <a:rPr lang="en-US" altLang="en-US" smtClean="0"/>
            </a:br>
            <a:r>
              <a:rPr lang="en-US" altLang="en-US" smtClean="0"/>
              <a:t>Operator</a:t>
            </a:r>
          </a:p>
        </p:txBody>
      </p:sp>
      <p:sp>
        <p:nvSpPr>
          <p:cNvPr id="463875" name="Rectangle 3"/>
          <p:cNvSpPr>
            <a:spLocks noChangeArrowheads="1"/>
          </p:cNvSpPr>
          <p:nvPr/>
        </p:nvSpPr>
        <p:spPr bwMode="auto">
          <a:xfrm>
            <a:off x="3214688" y="1619250"/>
            <a:ext cx="9144000" cy="0"/>
          </a:xfrm>
          <a:prstGeom prst="rect">
            <a:avLst/>
          </a:prstGeom>
          <a:noFill/>
          <a:ln w="9525">
            <a:noFill/>
            <a:miter lim="800000"/>
            <a:headEnd/>
            <a:tailEnd/>
          </a:ln>
          <a:effectLst/>
        </p:spPr>
        <p:txBody>
          <a:bodyPr>
            <a:spAutoFit/>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pic>
        <p:nvPicPr>
          <p:cNvPr id="14340" name="Picture 4" descr="Bakergolfcar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62063" y="2181225"/>
            <a:ext cx="2611437" cy="348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3877" name="Rectangle 5"/>
          <p:cNvSpPr>
            <a:spLocks noChangeArrowheads="1"/>
          </p:cNvSpPr>
          <p:nvPr/>
        </p:nvSpPr>
        <p:spPr bwMode="auto">
          <a:xfrm>
            <a:off x="3224213" y="1833563"/>
            <a:ext cx="9144000" cy="0"/>
          </a:xfrm>
          <a:prstGeom prst="rect">
            <a:avLst/>
          </a:prstGeom>
          <a:noFill/>
          <a:ln w="9525">
            <a:noFill/>
            <a:miter lim="800000"/>
            <a:headEnd/>
            <a:tailEnd/>
          </a:ln>
          <a:effectLst/>
        </p:spPr>
        <p:txBody>
          <a:bodyPr>
            <a:spAutoFit/>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pic>
        <p:nvPicPr>
          <p:cNvPr id="14342" name="Picture 6" descr="laptop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94300" y="384175"/>
            <a:ext cx="2384425" cy="282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3" name="Picture 7" descr="DSCN048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84675" y="3500438"/>
            <a:ext cx="3911600"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99348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idx="4294967295"/>
          </p:nvPr>
        </p:nvSpPr>
        <p:spPr>
          <a:xfrm>
            <a:off x="456406" y="296863"/>
            <a:ext cx="8229600" cy="990600"/>
          </a:xfrm>
        </p:spPr>
        <p:txBody>
          <a:bodyPr/>
          <a:lstStyle/>
          <a:p>
            <a:r>
              <a:rPr lang="en-US" altLang="en-US" dirty="0" smtClean="0"/>
              <a:t>Cableway Measurements</a:t>
            </a:r>
          </a:p>
        </p:txBody>
      </p:sp>
      <p:pic>
        <p:nvPicPr>
          <p:cNvPr id="18435" name="Picture 3" descr="Rover fron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1600200"/>
            <a:ext cx="6037263" cy="452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967719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Cableway - BBMB</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00600" y="1143000"/>
            <a:ext cx="4229100" cy="563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414" y="1143000"/>
            <a:ext cx="4235986" cy="5647981"/>
          </a:xfrm>
          <a:prstGeom prst="rect">
            <a:avLst/>
          </a:prstGeom>
        </p:spPr>
      </p:pic>
    </p:spTree>
    <p:extLst>
      <p:ext uri="{BB962C8B-B14F-4D97-AF65-F5344CB8AC3E}">
        <p14:creationId xmlns:p14="http://schemas.microsoft.com/office/powerpoint/2010/main" xmlns="" val="32769885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c-cableway2"/>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883150" y="1316038"/>
            <a:ext cx="4121150" cy="531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Rot="1" noChangeArrowheads="1"/>
          </p:cNvSpPr>
          <p:nvPr>
            <p:ph type="title" idx="4294967295"/>
          </p:nvPr>
        </p:nvSpPr>
        <p:spPr/>
        <p:txBody>
          <a:bodyPr/>
          <a:lstStyle/>
          <a:p>
            <a:r>
              <a:rPr lang="en-US" altLang="en-US" smtClean="0"/>
              <a:t>Cableway Measurements</a:t>
            </a:r>
          </a:p>
        </p:txBody>
      </p:sp>
      <p:pic>
        <p:nvPicPr>
          <p:cNvPr id="1741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1295400"/>
            <a:ext cx="4214813" cy="481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17014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idx="4294967295"/>
          </p:nvPr>
        </p:nvSpPr>
        <p:spPr/>
        <p:txBody>
          <a:bodyPr/>
          <a:lstStyle/>
          <a:p>
            <a:r>
              <a:rPr lang="en-US" altLang="en-US" smtClean="0"/>
              <a:t>Bridge Measurements</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800" y="2057400"/>
            <a:ext cx="3875088" cy="444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16388" name="Picture 4" descr="tethrotate"/>
          <p:cNvPicPr>
            <a:picLocks noChangeAspect="1" noChangeArrowheads="1"/>
          </p:cNvPicPr>
          <p:nvPr/>
        </p:nvPicPr>
        <p:blipFill>
          <a:blip r:embed="rId4" cstate="print">
            <a:extLst>
              <a:ext uri="{28A0092B-C50C-407E-A947-70E740481C1C}">
                <a14:useLocalDpi xmlns:a14="http://schemas.microsoft.com/office/drawing/2010/main" xmlns="" val="0"/>
              </a:ext>
            </a:extLst>
          </a:blip>
          <a:srcRect t="21034" b="12599"/>
          <a:stretch>
            <a:fillRect/>
          </a:stretch>
        </p:blipFill>
        <p:spPr bwMode="auto">
          <a:xfrm>
            <a:off x="304800" y="2057400"/>
            <a:ext cx="4329113" cy="383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16724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b="3406"/>
          <a:stretch>
            <a:fillRect/>
          </a:stretch>
        </p:blipFill>
        <p:spPr bwMode="auto">
          <a:xfrm>
            <a:off x="0" y="0"/>
            <a:ext cx="2076450" cy="29718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b="5296"/>
          <a:stretch>
            <a:fillRect/>
          </a:stretch>
        </p:blipFill>
        <p:spPr bwMode="auto">
          <a:xfrm>
            <a:off x="2438400" y="0"/>
            <a:ext cx="2009775" cy="28956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b="4403"/>
          <a:stretch>
            <a:fillRect/>
          </a:stretch>
        </p:blipFill>
        <p:spPr bwMode="auto">
          <a:xfrm>
            <a:off x="4724400" y="0"/>
            <a:ext cx="2057400" cy="28956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r="4306" b="5590"/>
          <a:stretch>
            <a:fillRect/>
          </a:stretch>
        </p:blipFill>
        <p:spPr bwMode="auto">
          <a:xfrm>
            <a:off x="7239000" y="0"/>
            <a:ext cx="1905000" cy="289560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t="1577" b="2524"/>
          <a:stretch>
            <a:fillRect/>
          </a:stretch>
        </p:blipFill>
        <p:spPr bwMode="auto">
          <a:xfrm>
            <a:off x="0" y="3962400"/>
            <a:ext cx="2019300" cy="2895600"/>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2438400" y="3962400"/>
            <a:ext cx="1981200" cy="2895600"/>
          </a:xfrm>
          <a:prstGeom prst="rect">
            <a:avLst/>
          </a:prstGeom>
          <a:noFill/>
          <a:ln w="9525">
            <a:noFill/>
            <a:miter lim="800000"/>
            <a:headEnd/>
            <a:tailEnd/>
          </a:ln>
        </p:spPr>
      </p:pic>
      <p:pic>
        <p:nvPicPr>
          <p:cNvPr id="1032" name="Picture 8"/>
          <p:cNvPicPr>
            <a:picLocks noChangeAspect="1" noChangeArrowheads="1"/>
          </p:cNvPicPr>
          <p:nvPr/>
        </p:nvPicPr>
        <p:blipFill>
          <a:blip r:embed="rId8" cstate="print"/>
          <a:srcRect/>
          <a:stretch>
            <a:fillRect/>
          </a:stretch>
        </p:blipFill>
        <p:spPr bwMode="auto">
          <a:xfrm>
            <a:off x="7181850" y="3905250"/>
            <a:ext cx="1962150" cy="2952750"/>
          </a:xfrm>
          <a:prstGeom prst="rect">
            <a:avLst/>
          </a:prstGeom>
          <a:noFill/>
          <a:ln w="9525">
            <a:noFill/>
            <a:miter lim="800000"/>
            <a:headEnd/>
            <a:tailEnd/>
          </a:ln>
        </p:spPr>
      </p:pic>
      <p:pic>
        <p:nvPicPr>
          <p:cNvPr id="1033" name="Picture 9"/>
          <p:cNvPicPr>
            <a:picLocks noChangeAspect="1" noChangeArrowheads="1"/>
          </p:cNvPicPr>
          <p:nvPr/>
        </p:nvPicPr>
        <p:blipFill>
          <a:blip r:embed="rId9" cstate="print"/>
          <a:srcRect/>
          <a:stretch>
            <a:fillRect/>
          </a:stretch>
        </p:blipFill>
        <p:spPr bwMode="auto">
          <a:xfrm>
            <a:off x="4724400" y="3933825"/>
            <a:ext cx="2057400" cy="292417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Rot="1" noChangeArrowheads="1"/>
          </p:cNvSpPr>
          <p:nvPr>
            <p:ph type="title" idx="4294967295"/>
          </p:nvPr>
        </p:nvSpPr>
        <p:spPr/>
        <p:txBody>
          <a:bodyPr/>
          <a:lstStyle/>
          <a:p>
            <a:r>
              <a:rPr lang="en-US" altLang="en-US" smtClean="0"/>
              <a:t>Site Selection</a:t>
            </a:r>
          </a:p>
        </p:txBody>
      </p:sp>
      <p:sp>
        <p:nvSpPr>
          <p:cNvPr id="22531" name="Rectangle 5"/>
          <p:cNvSpPr>
            <a:spLocks noGrp="1" noChangeArrowheads="1"/>
          </p:cNvSpPr>
          <p:nvPr>
            <p:ph idx="4294967295"/>
          </p:nvPr>
        </p:nvSpPr>
        <p:spPr/>
        <p:txBody>
          <a:bodyPr/>
          <a:lstStyle/>
          <a:p>
            <a:pPr>
              <a:lnSpc>
                <a:spcPct val="90000"/>
              </a:lnSpc>
            </a:pPr>
            <a:r>
              <a:rPr lang="en-US" altLang="en-US" sz="2400" dirty="0" smtClean="0"/>
              <a:t>Close attention should be paid to ensuring the measurement is being made at a suitable site. </a:t>
            </a:r>
          </a:p>
          <a:p>
            <a:pPr>
              <a:lnSpc>
                <a:spcPct val="90000"/>
              </a:lnSpc>
              <a:buNone/>
            </a:pPr>
            <a:endParaRPr lang="en-US" altLang="en-US" sz="2400" dirty="0" smtClean="0"/>
          </a:p>
          <a:p>
            <a:pPr>
              <a:lnSpc>
                <a:spcPct val="90000"/>
              </a:lnSpc>
            </a:pPr>
            <a:r>
              <a:rPr lang="en-US" altLang="en-US" sz="2400" dirty="0" smtClean="0"/>
              <a:t>If parts of the cross section are of unacceptable quality, the length of the tether may be adjusted in an attempt to find a more suitable cross section slightly farther up or downstream. </a:t>
            </a:r>
          </a:p>
          <a:p>
            <a:pPr>
              <a:lnSpc>
                <a:spcPct val="90000"/>
              </a:lnSpc>
              <a:buNone/>
            </a:pPr>
            <a:endParaRPr lang="en-US" altLang="en-US" sz="2400" dirty="0" smtClean="0"/>
          </a:p>
          <a:p>
            <a:pPr>
              <a:lnSpc>
                <a:spcPct val="90000"/>
              </a:lnSpc>
            </a:pPr>
            <a:r>
              <a:rPr lang="en-US" altLang="en-US" sz="2400" dirty="0" smtClean="0"/>
              <a:t>At some sites, it may not be possible to use a tethered platform to make an ADCP measurement because of the limited ability to change the measurement cross-section location.</a:t>
            </a:r>
          </a:p>
          <a:p>
            <a:pPr>
              <a:lnSpc>
                <a:spcPct val="90000"/>
              </a:lnSpc>
            </a:pPr>
            <a:endParaRPr lang="en-US" altLang="en-US" sz="2400" dirty="0" smtClean="0"/>
          </a:p>
        </p:txBody>
      </p:sp>
    </p:spTree>
    <p:extLst>
      <p:ext uri="{BB962C8B-B14F-4D97-AF65-F5344CB8AC3E}">
        <p14:creationId xmlns="" xmlns:p14="http://schemas.microsoft.com/office/powerpoint/2010/main" val="1823944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Vehicle Mounted Crane</a:t>
            </a:r>
            <a:endParaRPr lang="en-US" dirty="0"/>
          </a:p>
        </p:txBody>
      </p:sp>
    </p:spTree>
    <p:extLst>
      <p:ext uri="{BB962C8B-B14F-4D97-AF65-F5344CB8AC3E}">
        <p14:creationId xmlns="" xmlns:p14="http://schemas.microsoft.com/office/powerpoint/2010/main" val="3325371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nish\Desktop\fotos of instruments\Goa\Crane 2.JPG"/>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53140" y="1706880"/>
            <a:ext cx="9014660" cy="50749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29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nish\Desktop\fotos of instruments\Goa\Crane 3 at Uguem RGS.JPG"/>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0" y="1702614"/>
            <a:ext cx="9144703" cy="51481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59363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nish\Desktop\fotos of instruments\Goa\Crane 4 at Uguem RGS.JPG"/>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0" y="1600200"/>
            <a:ext cx="9204158" cy="5181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05377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nish\Desktop\fotos of instruments\Goa\DSC07531.JPG"/>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3629" y="3629"/>
            <a:ext cx="3806371" cy="6766882"/>
          </a:xfrm>
          <a:prstGeom prst="rect">
            <a:avLst/>
          </a:prstGeom>
          <a:noFill/>
          <a:extLst>
            <a:ext uri="{909E8E84-426E-40DD-AFC4-6F175D3DCCD1}">
              <a14:hiddenFill xmlns="" xmlns:a14="http://schemas.microsoft.com/office/drawing/2010/main">
                <a:solidFill>
                  <a:srgbClr val="FFFFFF"/>
                </a:solidFill>
              </a14:hiddenFill>
            </a:ext>
          </a:extLst>
        </p:spPr>
      </p:pic>
      <p:pic>
        <p:nvPicPr>
          <p:cNvPr id="8195" name="Picture 3" descr="C:\Users\Anish\Desktop\fotos of instruments\Goa\DSC07537.JP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5257800" y="42139"/>
            <a:ext cx="3833923" cy="68158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57597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idx="4294967295"/>
          </p:nvPr>
        </p:nvSpPr>
        <p:spPr>
          <a:xfrm>
            <a:off x="457200" y="381000"/>
            <a:ext cx="3962400" cy="1447800"/>
          </a:xfrm>
        </p:spPr>
        <p:txBody>
          <a:bodyPr/>
          <a:lstStyle/>
          <a:p>
            <a:r>
              <a:rPr lang="en-US" altLang="en-US" smtClean="0"/>
              <a:t>Computer </a:t>
            </a:r>
            <a:br>
              <a:rPr lang="en-US" altLang="en-US" smtClean="0"/>
            </a:br>
            <a:r>
              <a:rPr lang="en-US" altLang="en-US" smtClean="0"/>
              <a:t>Operator</a:t>
            </a:r>
          </a:p>
        </p:txBody>
      </p:sp>
      <p:sp>
        <p:nvSpPr>
          <p:cNvPr id="463875" name="Rectangle 3"/>
          <p:cNvSpPr>
            <a:spLocks noChangeArrowheads="1"/>
          </p:cNvSpPr>
          <p:nvPr/>
        </p:nvSpPr>
        <p:spPr bwMode="auto">
          <a:xfrm>
            <a:off x="3214688" y="1619250"/>
            <a:ext cx="9144000" cy="0"/>
          </a:xfrm>
          <a:prstGeom prst="rect">
            <a:avLst/>
          </a:prstGeom>
          <a:noFill/>
          <a:ln w="9525">
            <a:noFill/>
            <a:miter lim="800000"/>
            <a:headEnd/>
            <a:tailEnd/>
          </a:ln>
          <a:effectLst/>
        </p:spPr>
        <p:txBody>
          <a:bodyPr>
            <a:spAutoFit/>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pic>
        <p:nvPicPr>
          <p:cNvPr id="14340" name="Picture 4" descr="Bakergolfcar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62063" y="2181225"/>
            <a:ext cx="2611437" cy="34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3877" name="Rectangle 5"/>
          <p:cNvSpPr>
            <a:spLocks noChangeArrowheads="1"/>
          </p:cNvSpPr>
          <p:nvPr/>
        </p:nvSpPr>
        <p:spPr bwMode="auto">
          <a:xfrm>
            <a:off x="3224213" y="1833563"/>
            <a:ext cx="9144000" cy="0"/>
          </a:xfrm>
          <a:prstGeom prst="rect">
            <a:avLst/>
          </a:prstGeom>
          <a:noFill/>
          <a:ln w="9525">
            <a:noFill/>
            <a:miter lim="800000"/>
            <a:headEnd/>
            <a:tailEnd/>
          </a:ln>
          <a:effectLst/>
        </p:spPr>
        <p:txBody>
          <a:bodyPr>
            <a:spAutoFit/>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pic>
        <p:nvPicPr>
          <p:cNvPr id="14342" name="Picture 6" descr="laptop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94300" y="384175"/>
            <a:ext cx="2384425" cy="282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Picture 7" descr="DSCN048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84675" y="3500438"/>
            <a:ext cx="3911600" cy="293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99348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idx="4294967295"/>
          </p:nvPr>
        </p:nvSpPr>
        <p:spPr/>
        <p:txBody>
          <a:bodyPr/>
          <a:lstStyle/>
          <a:p>
            <a:r>
              <a:rPr lang="en-US" altLang="en-US" smtClean="0"/>
              <a:t>Site Problems</a:t>
            </a:r>
          </a:p>
        </p:txBody>
      </p:sp>
      <p:pic>
        <p:nvPicPr>
          <p:cNvPr id="23555" name="Picture 3" descr="DSCN002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1219200"/>
            <a:ext cx="6324600" cy="474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24323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idx="4294967295"/>
          </p:nvPr>
        </p:nvSpPr>
        <p:spPr>
          <a:xfrm>
            <a:off x="0" y="609600"/>
            <a:ext cx="8229600" cy="990600"/>
          </a:xfrm>
        </p:spPr>
        <p:txBody>
          <a:bodyPr/>
          <a:lstStyle/>
          <a:p>
            <a:r>
              <a:rPr lang="en-US" altLang="en-US" dirty="0" smtClean="0"/>
              <a:t>Site Problems</a:t>
            </a:r>
          </a:p>
        </p:txBody>
      </p:sp>
      <p:pic>
        <p:nvPicPr>
          <p:cNvPr id="24579" name="Picture 3" descr="DSCN009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76625" y="1943100"/>
            <a:ext cx="53848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5"/>
          <p:cNvSpPr txBox="1">
            <a:spLocks noChangeArrowheads="1"/>
          </p:cNvSpPr>
          <p:nvPr/>
        </p:nvSpPr>
        <p:spPr>
          <a:xfrm>
            <a:off x="152400" y="1752600"/>
            <a:ext cx="32004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90000"/>
              </a:lnSpc>
            </a:pPr>
            <a:r>
              <a:rPr lang="en-US" altLang="en-US" dirty="0" smtClean="0"/>
              <a:t>Complex currents, turbulence, and reverse flows around bridges can result in a poor measurement section</a:t>
            </a:r>
          </a:p>
          <a:p>
            <a:pPr>
              <a:lnSpc>
                <a:spcPct val="90000"/>
              </a:lnSpc>
            </a:pPr>
            <a:r>
              <a:rPr lang="en-US" altLang="en-US" dirty="0" smtClean="0"/>
              <a:t>Bridges with truss structures make it difficult to tow a boat across the channel.</a:t>
            </a:r>
          </a:p>
        </p:txBody>
      </p:sp>
    </p:spTree>
    <p:extLst>
      <p:ext uri="{BB962C8B-B14F-4D97-AF65-F5344CB8AC3E}">
        <p14:creationId xmlns="" xmlns:p14="http://schemas.microsoft.com/office/powerpoint/2010/main" val="184002794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idx="4294967295"/>
          </p:nvPr>
        </p:nvSpPr>
        <p:spPr/>
        <p:txBody>
          <a:bodyPr/>
          <a:lstStyle/>
          <a:p>
            <a:r>
              <a:rPr lang="en-US" altLang="en-US" smtClean="0"/>
              <a:t>Site Problems</a:t>
            </a:r>
          </a:p>
        </p:txBody>
      </p:sp>
      <p:pic>
        <p:nvPicPr>
          <p:cNvPr id="24579" name="Picture 3" descr="DSCN009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95400" y="1066800"/>
            <a:ext cx="6705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5380" name="Line 4"/>
          <p:cNvSpPr>
            <a:spLocks noChangeShapeType="1"/>
          </p:cNvSpPr>
          <p:nvPr/>
        </p:nvSpPr>
        <p:spPr bwMode="auto">
          <a:xfrm flipV="1">
            <a:off x="3352800" y="3733800"/>
            <a:ext cx="4267200" cy="228600"/>
          </a:xfrm>
          <a:prstGeom prst="line">
            <a:avLst/>
          </a:prstGeom>
          <a:noFill/>
          <a:ln w="9525">
            <a:solidFill>
              <a:schemeClr val="tx1"/>
            </a:solidFill>
            <a:round/>
            <a:headEnd/>
            <a:tailEnd/>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85381" name="Line 5"/>
          <p:cNvSpPr>
            <a:spLocks noChangeShapeType="1"/>
          </p:cNvSpPr>
          <p:nvPr/>
        </p:nvSpPr>
        <p:spPr bwMode="auto">
          <a:xfrm>
            <a:off x="3276600" y="4343400"/>
            <a:ext cx="4572000" cy="76200"/>
          </a:xfrm>
          <a:prstGeom prst="line">
            <a:avLst/>
          </a:prstGeom>
          <a:noFill/>
          <a:ln w="9525">
            <a:solidFill>
              <a:schemeClr val="tx1"/>
            </a:solidFill>
            <a:round/>
            <a:headEnd/>
            <a:tailEnd/>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85382" name="Line 6"/>
          <p:cNvSpPr>
            <a:spLocks noChangeShapeType="1"/>
          </p:cNvSpPr>
          <p:nvPr/>
        </p:nvSpPr>
        <p:spPr bwMode="auto">
          <a:xfrm>
            <a:off x="3429000" y="3352800"/>
            <a:ext cx="3581400" cy="152400"/>
          </a:xfrm>
          <a:prstGeom prst="line">
            <a:avLst/>
          </a:prstGeom>
          <a:noFill/>
          <a:ln w="9525">
            <a:solidFill>
              <a:schemeClr val="tx1"/>
            </a:solidFill>
            <a:round/>
            <a:headEnd/>
            <a:tailEnd/>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85383" name="Freeform 7"/>
          <p:cNvSpPr>
            <a:spLocks/>
          </p:cNvSpPr>
          <p:nvPr/>
        </p:nvSpPr>
        <p:spPr bwMode="auto">
          <a:xfrm>
            <a:off x="3810000" y="3048000"/>
            <a:ext cx="382588" cy="231775"/>
          </a:xfrm>
          <a:custGeom>
            <a:avLst/>
            <a:gdLst/>
            <a:ahLst/>
            <a:cxnLst>
              <a:cxn ang="0">
                <a:pos x="0" y="146"/>
              </a:cxn>
              <a:cxn ang="0">
                <a:pos x="206" y="125"/>
              </a:cxn>
              <a:cxn ang="0">
                <a:pos x="241" y="75"/>
              </a:cxn>
              <a:cxn ang="0">
                <a:pos x="64" y="4"/>
              </a:cxn>
            </a:cxnLst>
            <a:rect l="0" t="0" r="r" b="b"/>
            <a:pathLst>
              <a:path w="241" h="146">
                <a:moveTo>
                  <a:pt x="0" y="146"/>
                </a:moveTo>
                <a:cubicBezTo>
                  <a:pt x="69" y="139"/>
                  <a:pt x="137" y="133"/>
                  <a:pt x="206" y="125"/>
                </a:cubicBezTo>
                <a:cubicBezTo>
                  <a:pt x="226" y="123"/>
                  <a:pt x="241" y="75"/>
                  <a:pt x="241" y="75"/>
                </a:cubicBezTo>
                <a:cubicBezTo>
                  <a:pt x="185" y="0"/>
                  <a:pt x="161" y="4"/>
                  <a:pt x="64" y="4"/>
                </a:cubicBezTo>
              </a:path>
            </a:pathLst>
          </a:custGeom>
          <a:noFill/>
          <a:ln w="9525">
            <a:solidFill>
              <a:schemeClr val="tx1"/>
            </a:solidFill>
            <a:round/>
            <a:headEnd type="none" w="med" len="med"/>
            <a:tailEnd type="triangle" w="med" len="med"/>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85384" name="Freeform 8"/>
          <p:cNvSpPr>
            <a:spLocks/>
          </p:cNvSpPr>
          <p:nvPr/>
        </p:nvSpPr>
        <p:spPr bwMode="auto">
          <a:xfrm>
            <a:off x="3476625" y="3105150"/>
            <a:ext cx="1974850" cy="2663825"/>
          </a:xfrm>
          <a:custGeom>
            <a:avLst/>
            <a:gdLst/>
            <a:ahLst/>
            <a:cxnLst>
              <a:cxn ang="0">
                <a:pos x="78" y="0"/>
              </a:cxn>
              <a:cxn ang="0">
                <a:pos x="71" y="56"/>
              </a:cxn>
              <a:cxn ang="0">
                <a:pos x="0" y="85"/>
              </a:cxn>
              <a:cxn ang="0">
                <a:pos x="57" y="142"/>
              </a:cxn>
              <a:cxn ang="0">
                <a:pos x="221" y="156"/>
              </a:cxn>
              <a:cxn ang="0">
                <a:pos x="334" y="184"/>
              </a:cxn>
              <a:cxn ang="0">
                <a:pos x="370" y="199"/>
              </a:cxn>
              <a:cxn ang="0">
                <a:pos x="718" y="234"/>
              </a:cxn>
              <a:cxn ang="0">
                <a:pos x="896" y="270"/>
              </a:cxn>
              <a:cxn ang="0">
                <a:pos x="996" y="298"/>
              </a:cxn>
              <a:cxn ang="0">
                <a:pos x="1095" y="312"/>
              </a:cxn>
              <a:cxn ang="0">
                <a:pos x="1174" y="355"/>
              </a:cxn>
              <a:cxn ang="0">
                <a:pos x="1181" y="384"/>
              </a:cxn>
              <a:cxn ang="0">
                <a:pos x="1195" y="412"/>
              </a:cxn>
              <a:cxn ang="0">
                <a:pos x="1230" y="490"/>
              </a:cxn>
              <a:cxn ang="0">
                <a:pos x="1238" y="519"/>
              </a:cxn>
              <a:cxn ang="0">
                <a:pos x="1195" y="533"/>
              </a:cxn>
              <a:cxn ang="0">
                <a:pos x="1188" y="554"/>
              </a:cxn>
              <a:cxn ang="0">
                <a:pos x="1209" y="568"/>
              </a:cxn>
              <a:cxn ang="0">
                <a:pos x="1181" y="590"/>
              </a:cxn>
              <a:cxn ang="0">
                <a:pos x="775" y="597"/>
              </a:cxn>
              <a:cxn ang="0">
                <a:pos x="782" y="718"/>
              </a:cxn>
              <a:cxn ang="0">
                <a:pos x="825" y="753"/>
              </a:cxn>
              <a:cxn ang="0">
                <a:pos x="832" y="775"/>
              </a:cxn>
              <a:cxn ang="0">
                <a:pos x="875" y="789"/>
              </a:cxn>
              <a:cxn ang="0">
                <a:pos x="896" y="796"/>
              </a:cxn>
              <a:cxn ang="0">
                <a:pos x="946" y="824"/>
              </a:cxn>
              <a:cxn ang="0">
                <a:pos x="989" y="867"/>
              </a:cxn>
              <a:cxn ang="0">
                <a:pos x="996" y="888"/>
              </a:cxn>
              <a:cxn ang="0">
                <a:pos x="1017" y="896"/>
              </a:cxn>
              <a:cxn ang="0">
                <a:pos x="1024" y="938"/>
              </a:cxn>
              <a:cxn ang="0">
                <a:pos x="1031" y="1116"/>
              </a:cxn>
              <a:cxn ang="0">
                <a:pos x="1003" y="1315"/>
              </a:cxn>
              <a:cxn ang="0">
                <a:pos x="939" y="1635"/>
              </a:cxn>
              <a:cxn ang="0">
                <a:pos x="825" y="1678"/>
              </a:cxn>
            </a:cxnLst>
            <a:rect l="0" t="0" r="r" b="b"/>
            <a:pathLst>
              <a:path w="1244" h="1678">
                <a:moveTo>
                  <a:pt x="78" y="0"/>
                </a:moveTo>
                <a:cubicBezTo>
                  <a:pt x="76" y="19"/>
                  <a:pt x="80" y="39"/>
                  <a:pt x="71" y="56"/>
                </a:cubicBezTo>
                <a:cubicBezTo>
                  <a:pt x="71" y="57"/>
                  <a:pt x="12" y="81"/>
                  <a:pt x="0" y="85"/>
                </a:cubicBezTo>
                <a:cubicBezTo>
                  <a:pt x="15" y="108"/>
                  <a:pt x="25" y="136"/>
                  <a:pt x="57" y="142"/>
                </a:cubicBezTo>
                <a:cubicBezTo>
                  <a:pt x="111" y="152"/>
                  <a:pt x="221" y="156"/>
                  <a:pt x="221" y="156"/>
                </a:cubicBezTo>
                <a:cubicBezTo>
                  <a:pt x="290" y="198"/>
                  <a:pt x="219" y="162"/>
                  <a:pt x="334" y="184"/>
                </a:cubicBezTo>
                <a:cubicBezTo>
                  <a:pt x="347" y="186"/>
                  <a:pt x="357" y="197"/>
                  <a:pt x="370" y="199"/>
                </a:cubicBezTo>
                <a:cubicBezTo>
                  <a:pt x="484" y="220"/>
                  <a:pt x="603" y="224"/>
                  <a:pt x="718" y="234"/>
                </a:cubicBezTo>
                <a:cubicBezTo>
                  <a:pt x="780" y="258"/>
                  <a:pt x="829" y="263"/>
                  <a:pt x="896" y="270"/>
                </a:cubicBezTo>
                <a:cubicBezTo>
                  <a:pt x="929" y="279"/>
                  <a:pt x="963" y="289"/>
                  <a:pt x="996" y="298"/>
                </a:cubicBezTo>
                <a:cubicBezTo>
                  <a:pt x="1028" y="307"/>
                  <a:pt x="1095" y="312"/>
                  <a:pt x="1095" y="312"/>
                </a:cubicBezTo>
                <a:cubicBezTo>
                  <a:pt x="1122" y="328"/>
                  <a:pt x="1148" y="338"/>
                  <a:pt x="1174" y="355"/>
                </a:cubicBezTo>
                <a:cubicBezTo>
                  <a:pt x="1176" y="365"/>
                  <a:pt x="1178" y="375"/>
                  <a:pt x="1181" y="384"/>
                </a:cubicBezTo>
                <a:cubicBezTo>
                  <a:pt x="1185" y="394"/>
                  <a:pt x="1192" y="402"/>
                  <a:pt x="1195" y="412"/>
                </a:cubicBezTo>
                <a:cubicBezTo>
                  <a:pt x="1218" y="493"/>
                  <a:pt x="1184" y="475"/>
                  <a:pt x="1230" y="490"/>
                </a:cubicBezTo>
                <a:cubicBezTo>
                  <a:pt x="1233" y="500"/>
                  <a:pt x="1244" y="511"/>
                  <a:pt x="1238" y="519"/>
                </a:cubicBezTo>
                <a:cubicBezTo>
                  <a:pt x="1228" y="531"/>
                  <a:pt x="1195" y="533"/>
                  <a:pt x="1195" y="533"/>
                </a:cubicBezTo>
                <a:cubicBezTo>
                  <a:pt x="1193" y="540"/>
                  <a:pt x="1185" y="547"/>
                  <a:pt x="1188" y="554"/>
                </a:cubicBezTo>
                <a:cubicBezTo>
                  <a:pt x="1191" y="562"/>
                  <a:pt x="1211" y="560"/>
                  <a:pt x="1209" y="568"/>
                </a:cubicBezTo>
                <a:cubicBezTo>
                  <a:pt x="1207" y="580"/>
                  <a:pt x="1193" y="589"/>
                  <a:pt x="1181" y="590"/>
                </a:cubicBezTo>
                <a:cubicBezTo>
                  <a:pt x="1046" y="599"/>
                  <a:pt x="910" y="595"/>
                  <a:pt x="775" y="597"/>
                </a:cubicBezTo>
                <a:cubicBezTo>
                  <a:pt x="731" y="626"/>
                  <a:pt x="728" y="700"/>
                  <a:pt x="782" y="718"/>
                </a:cubicBezTo>
                <a:cubicBezTo>
                  <a:pt x="800" y="780"/>
                  <a:pt x="773" y="717"/>
                  <a:pt x="825" y="753"/>
                </a:cubicBezTo>
                <a:cubicBezTo>
                  <a:pt x="831" y="757"/>
                  <a:pt x="826" y="771"/>
                  <a:pt x="832" y="775"/>
                </a:cubicBezTo>
                <a:cubicBezTo>
                  <a:pt x="844" y="784"/>
                  <a:pt x="861" y="784"/>
                  <a:pt x="875" y="789"/>
                </a:cubicBezTo>
                <a:cubicBezTo>
                  <a:pt x="882" y="791"/>
                  <a:pt x="896" y="796"/>
                  <a:pt x="896" y="796"/>
                </a:cubicBezTo>
                <a:cubicBezTo>
                  <a:pt x="911" y="807"/>
                  <a:pt x="931" y="812"/>
                  <a:pt x="946" y="824"/>
                </a:cubicBezTo>
                <a:cubicBezTo>
                  <a:pt x="962" y="836"/>
                  <a:pt x="989" y="867"/>
                  <a:pt x="989" y="867"/>
                </a:cubicBezTo>
                <a:cubicBezTo>
                  <a:pt x="991" y="874"/>
                  <a:pt x="991" y="883"/>
                  <a:pt x="996" y="888"/>
                </a:cubicBezTo>
                <a:cubicBezTo>
                  <a:pt x="1001" y="893"/>
                  <a:pt x="1013" y="889"/>
                  <a:pt x="1017" y="896"/>
                </a:cubicBezTo>
                <a:cubicBezTo>
                  <a:pt x="1024" y="908"/>
                  <a:pt x="1022" y="924"/>
                  <a:pt x="1024" y="938"/>
                </a:cubicBezTo>
                <a:cubicBezTo>
                  <a:pt x="1026" y="997"/>
                  <a:pt x="1034" y="1057"/>
                  <a:pt x="1031" y="1116"/>
                </a:cubicBezTo>
                <a:cubicBezTo>
                  <a:pt x="1031" y="1118"/>
                  <a:pt x="1006" y="1274"/>
                  <a:pt x="1003" y="1315"/>
                </a:cubicBezTo>
                <a:cubicBezTo>
                  <a:pt x="995" y="1416"/>
                  <a:pt x="1004" y="1547"/>
                  <a:pt x="939" y="1635"/>
                </a:cubicBezTo>
                <a:cubicBezTo>
                  <a:pt x="915" y="1668"/>
                  <a:pt x="860" y="1661"/>
                  <a:pt x="825" y="1678"/>
                </a:cubicBezTo>
              </a:path>
            </a:pathLst>
          </a:custGeom>
          <a:noFill/>
          <a:ln w="28575" cmpd="sng">
            <a:solidFill>
              <a:srgbClr val="66FF33"/>
            </a:solidFill>
            <a:round/>
            <a:headEnd/>
            <a:tailEnd/>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2294936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85380"/>
                                        </p:tgtEl>
                                        <p:attrNameLst>
                                          <p:attrName>style.visibility</p:attrName>
                                        </p:attrNameLst>
                                      </p:cBhvr>
                                      <p:to>
                                        <p:strVal val="visible"/>
                                      </p:to>
                                    </p:set>
                                    <p:anim calcmode="lin" valueType="num">
                                      <p:cBhvr additive="base">
                                        <p:cTn id="7" dur="500" fill="hold"/>
                                        <p:tgtEl>
                                          <p:spTgt spid="485380"/>
                                        </p:tgtEl>
                                        <p:attrNameLst>
                                          <p:attrName>ppt_x</p:attrName>
                                        </p:attrNameLst>
                                      </p:cBhvr>
                                      <p:tavLst>
                                        <p:tav tm="0">
                                          <p:val>
                                            <p:strVal val="0-#ppt_w/2"/>
                                          </p:val>
                                        </p:tav>
                                        <p:tav tm="100000">
                                          <p:val>
                                            <p:strVal val="#ppt_x"/>
                                          </p:val>
                                        </p:tav>
                                      </p:tavLst>
                                    </p:anim>
                                    <p:anim calcmode="lin" valueType="num">
                                      <p:cBhvr additive="base">
                                        <p:cTn id="8" dur="500" fill="hold"/>
                                        <p:tgtEl>
                                          <p:spTgt spid="4853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85381"/>
                                        </p:tgtEl>
                                        <p:attrNameLst>
                                          <p:attrName>style.visibility</p:attrName>
                                        </p:attrNameLst>
                                      </p:cBhvr>
                                      <p:to>
                                        <p:strVal val="visible"/>
                                      </p:to>
                                    </p:set>
                                    <p:anim calcmode="lin" valueType="num">
                                      <p:cBhvr additive="base">
                                        <p:cTn id="13" dur="500" fill="hold"/>
                                        <p:tgtEl>
                                          <p:spTgt spid="485381"/>
                                        </p:tgtEl>
                                        <p:attrNameLst>
                                          <p:attrName>ppt_x</p:attrName>
                                        </p:attrNameLst>
                                      </p:cBhvr>
                                      <p:tavLst>
                                        <p:tav tm="0">
                                          <p:val>
                                            <p:strVal val="0-#ppt_w/2"/>
                                          </p:val>
                                        </p:tav>
                                        <p:tav tm="100000">
                                          <p:val>
                                            <p:strVal val="#ppt_x"/>
                                          </p:val>
                                        </p:tav>
                                      </p:tavLst>
                                    </p:anim>
                                    <p:anim calcmode="lin" valueType="num">
                                      <p:cBhvr additive="base">
                                        <p:cTn id="14" dur="500" fill="hold"/>
                                        <p:tgtEl>
                                          <p:spTgt spid="4853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85382"/>
                                        </p:tgtEl>
                                        <p:attrNameLst>
                                          <p:attrName>style.visibility</p:attrName>
                                        </p:attrNameLst>
                                      </p:cBhvr>
                                      <p:to>
                                        <p:strVal val="visible"/>
                                      </p:to>
                                    </p:set>
                                    <p:anim calcmode="lin" valueType="num">
                                      <p:cBhvr additive="base">
                                        <p:cTn id="19" dur="500" fill="hold"/>
                                        <p:tgtEl>
                                          <p:spTgt spid="485382"/>
                                        </p:tgtEl>
                                        <p:attrNameLst>
                                          <p:attrName>ppt_x</p:attrName>
                                        </p:attrNameLst>
                                      </p:cBhvr>
                                      <p:tavLst>
                                        <p:tav tm="0">
                                          <p:val>
                                            <p:strVal val="0-#ppt_w/2"/>
                                          </p:val>
                                        </p:tav>
                                        <p:tav tm="100000">
                                          <p:val>
                                            <p:strVal val="#ppt_x"/>
                                          </p:val>
                                        </p:tav>
                                      </p:tavLst>
                                    </p:anim>
                                    <p:anim calcmode="lin" valueType="num">
                                      <p:cBhvr additive="base">
                                        <p:cTn id="20" dur="500" fill="hold"/>
                                        <p:tgtEl>
                                          <p:spTgt spid="4853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85383"/>
                                        </p:tgtEl>
                                        <p:attrNameLst>
                                          <p:attrName>style.visibility</p:attrName>
                                        </p:attrNameLst>
                                      </p:cBhvr>
                                      <p:to>
                                        <p:strVal val="visible"/>
                                      </p:to>
                                    </p:set>
                                    <p:anim calcmode="lin" valueType="num">
                                      <p:cBhvr additive="base">
                                        <p:cTn id="25" dur="500" fill="hold"/>
                                        <p:tgtEl>
                                          <p:spTgt spid="485383"/>
                                        </p:tgtEl>
                                        <p:attrNameLst>
                                          <p:attrName>ppt_x</p:attrName>
                                        </p:attrNameLst>
                                      </p:cBhvr>
                                      <p:tavLst>
                                        <p:tav tm="0">
                                          <p:val>
                                            <p:strVal val="0-#ppt_w/2"/>
                                          </p:val>
                                        </p:tav>
                                        <p:tav tm="100000">
                                          <p:val>
                                            <p:strVal val="#ppt_x"/>
                                          </p:val>
                                        </p:tav>
                                      </p:tavLst>
                                    </p:anim>
                                    <p:anim calcmode="lin" valueType="num">
                                      <p:cBhvr additive="base">
                                        <p:cTn id="26" dur="500" fill="hold"/>
                                        <p:tgtEl>
                                          <p:spTgt spid="4853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485384"/>
                                        </p:tgtEl>
                                        <p:attrNameLst>
                                          <p:attrName>style.visibility</p:attrName>
                                        </p:attrNameLst>
                                      </p:cBhvr>
                                      <p:to>
                                        <p:strVal val="visible"/>
                                      </p:to>
                                    </p:set>
                                    <p:anim calcmode="lin" valueType="num">
                                      <p:cBhvr additive="base">
                                        <p:cTn id="31" dur="500" fill="hold"/>
                                        <p:tgtEl>
                                          <p:spTgt spid="485384"/>
                                        </p:tgtEl>
                                        <p:attrNameLst>
                                          <p:attrName>ppt_x</p:attrName>
                                        </p:attrNameLst>
                                      </p:cBhvr>
                                      <p:tavLst>
                                        <p:tav tm="0">
                                          <p:val>
                                            <p:strVal val="0-#ppt_w/2"/>
                                          </p:val>
                                        </p:tav>
                                        <p:tav tm="100000">
                                          <p:val>
                                            <p:strVal val="#ppt_x"/>
                                          </p:val>
                                        </p:tav>
                                      </p:tavLst>
                                    </p:anim>
                                    <p:anim calcmode="lin" valueType="num">
                                      <p:cBhvr additive="base">
                                        <p:cTn id="32" dur="500" fill="hold"/>
                                        <p:tgtEl>
                                          <p:spTgt spid="4853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ADCP Deployment</a:t>
            </a:r>
            <a:endParaRPr lang="en-US" dirty="0"/>
          </a:p>
        </p:txBody>
      </p:sp>
      <p:sp>
        <p:nvSpPr>
          <p:cNvPr id="3" name="Content Placeholder 2"/>
          <p:cNvSpPr>
            <a:spLocks noGrp="1"/>
          </p:cNvSpPr>
          <p:nvPr>
            <p:ph idx="1"/>
          </p:nvPr>
        </p:nvSpPr>
        <p:spPr/>
        <p:txBody>
          <a:bodyPr/>
          <a:lstStyle/>
          <a:p>
            <a:r>
              <a:rPr lang="en-US" dirty="0" smtClean="0"/>
              <a:t>Tethered Boats</a:t>
            </a:r>
          </a:p>
          <a:p>
            <a:r>
              <a:rPr lang="en-US" dirty="0" smtClean="0"/>
              <a:t>Tethered from Manned Boats</a:t>
            </a:r>
          </a:p>
          <a:p>
            <a:r>
              <a:rPr lang="en-US" dirty="0" smtClean="0"/>
              <a:t>Cableways</a:t>
            </a:r>
          </a:p>
          <a:p>
            <a:r>
              <a:rPr lang="en-US" dirty="0" smtClean="0"/>
              <a:t>Remote control Boats</a:t>
            </a:r>
          </a:p>
          <a:p>
            <a:r>
              <a:rPr lang="en-US" dirty="0" smtClean="0"/>
              <a:t>Vehicle Mounted Crane</a:t>
            </a:r>
          </a:p>
          <a:p>
            <a:endParaRPr lang="en-US" dirty="0" smtClean="0"/>
          </a:p>
          <a:p>
            <a:endParaRPr lang="en-US" dirty="0"/>
          </a:p>
        </p:txBody>
      </p:sp>
    </p:spTree>
    <p:extLst>
      <p:ext uri="{BB962C8B-B14F-4D97-AF65-F5344CB8AC3E}">
        <p14:creationId xmlns:p14="http://schemas.microsoft.com/office/powerpoint/2010/main" xmlns="" val="1135365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dcpoperator"/>
          <p:cNvPicPr>
            <a:picLocks noChangeAspect="1" noChangeArrowheads="1"/>
          </p:cNvPicPr>
          <p:nvPr/>
        </p:nvPicPr>
        <p:blipFill>
          <a:blip r:embed="rId3" cstate="print"/>
          <a:srcRect l="5699" t="15474" r="12688"/>
          <a:stretch>
            <a:fillRect/>
          </a:stretch>
        </p:blipFill>
        <p:spPr bwMode="auto">
          <a:xfrm>
            <a:off x="228600" y="2133600"/>
            <a:ext cx="4319588" cy="3355975"/>
          </a:xfrm>
          <a:prstGeom prst="rect">
            <a:avLst/>
          </a:prstGeom>
          <a:ln>
            <a:noFill/>
          </a:ln>
          <a:effectLst>
            <a:outerShdw blurRad="292100" dist="139700" dir="2700000" algn="tl" rotWithShape="0">
              <a:srgbClr val="333333">
                <a:alpha val="65000"/>
              </a:srgbClr>
            </a:outerShdw>
          </a:effectLst>
        </p:spPr>
      </p:pic>
      <p:sp>
        <p:nvSpPr>
          <p:cNvPr id="462851" name="Rectangle 3"/>
          <p:cNvSpPr>
            <a:spLocks noGrp="1" noRot="1" noChangeArrowheads="1"/>
          </p:cNvSpPr>
          <p:nvPr>
            <p:ph type="title" idx="4294967295"/>
          </p:nvPr>
        </p:nvSpPr>
        <p:spPr>
          <a:xfrm>
            <a:off x="0" y="533400"/>
            <a:ext cx="8229600" cy="990600"/>
          </a:xfrm>
        </p:spPr>
        <p:txBody>
          <a:bodyPr/>
          <a:lstStyle/>
          <a:p>
            <a:pPr eaLnBrk="1" hangingPunct="1"/>
            <a:r>
              <a:rPr lang="en-US" sz="2800"/>
              <a:t>Streamflow Measurement – Tethered Boats</a:t>
            </a:r>
          </a:p>
        </p:txBody>
      </p:sp>
      <p:pic>
        <p:nvPicPr>
          <p:cNvPr id="16388" name="Picture 4"/>
          <p:cNvPicPr>
            <a:picLocks noGrp="1" noChangeAspect="1" noChangeArrowheads="1"/>
          </p:cNvPicPr>
          <p:nvPr>
            <p:ph idx="4294967295"/>
          </p:nvPr>
        </p:nvPicPr>
        <p:blipFill>
          <a:blip r:embed="rId4" cstate="print"/>
          <a:srcRect t="8910" b="10277"/>
          <a:stretch>
            <a:fillRect/>
          </a:stretch>
        </p:blipFill>
        <p:spPr>
          <a:xfrm>
            <a:off x="5103813" y="1295400"/>
            <a:ext cx="4040187" cy="4897438"/>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340321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idx="4294967295"/>
          </p:nvPr>
        </p:nvSpPr>
        <p:spPr>
          <a:xfrm>
            <a:off x="0" y="533400"/>
            <a:ext cx="8229600" cy="990600"/>
          </a:xfrm>
        </p:spPr>
        <p:txBody>
          <a:bodyPr/>
          <a:lstStyle/>
          <a:p>
            <a:r>
              <a:rPr lang="en-US" altLang="en-US" smtClean="0"/>
              <a:t>Tethered from a Manned Boat</a:t>
            </a:r>
          </a:p>
        </p:txBody>
      </p:sp>
      <p:pic>
        <p:nvPicPr>
          <p:cNvPr id="20483" name="Picture 3" descr="DSCN013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3000" y="2133600"/>
            <a:ext cx="38862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4" descr="Aug06$0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1000" y="2133600"/>
            <a:ext cx="4314825"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240002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idx="4294967295"/>
          </p:nvPr>
        </p:nvSpPr>
        <p:spPr/>
        <p:txBody>
          <a:bodyPr>
            <a:normAutofit fontScale="90000"/>
          </a:bodyPr>
          <a:lstStyle/>
          <a:p>
            <a:r>
              <a:rPr lang="en-US" altLang="en-US" smtClean="0"/>
              <a:t>Boat Mounted</a:t>
            </a:r>
            <a:br>
              <a:rPr lang="en-US" altLang="en-US" smtClean="0"/>
            </a:br>
            <a:r>
              <a:rPr lang="en-US" altLang="en-US" smtClean="0"/>
              <a:t>Tethered Platform Deployments</a:t>
            </a:r>
          </a:p>
        </p:txBody>
      </p:sp>
      <p:pic>
        <p:nvPicPr>
          <p:cNvPr id="21507" name="Picture 3" descr="DCP_019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28988" y="2376488"/>
            <a:ext cx="5414962" cy="357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4" descr="DCP_019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0563" y="2357438"/>
            <a:ext cx="2287587" cy="346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315832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12284</TotalTime>
  <Words>1409</Words>
  <Application>Microsoft Office PowerPoint</Application>
  <PresentationFormat>On-screen Show (4:3)</PresentationFormat>
  <Paragraphs>112</Paragraphs>
  <Slides>25</Slides>
  <Notes>16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Photo Editor Photo</vt:lpstr>
      <vt:lpstr>Hydrological Information System</vt:lpstr>
      <vt:lpstr>Site Selection</vt:lpstr>
      <vt:lpstr>Site Problems</vt:lpstr>
      <vt:lpstr>Site Problems</vt:lpstr>
      <vt:lpstr>Site Problems</vt:lpstr>
      <vt:lpstr>ADCP Deployment</vt:lpstr>
      <vt:lpstr>Streamflow Measurement – Tethered Boats</vt:lpstr>
      <vt:lpstr>Tethered from a Manned Boat</vt:lpstr>
      <vt:lpstr>Boat Mounted Tethered Platform Deployments</vt:lpstr>
      <vt:lpstr>Tethered Boat Measurements</vt:lpstr>
      <vt:lpstr>Tethered Boat Measurements</vt:lpstr>
      <vt:lpstr>Streamflow Measurement –  Remote Control Boats</vt:lpstr>
      <vt:lpstr>Streamflow Measurement – Manned boat</vt:lpstr>
      <vt:lpstr>Computer  Operator</vt:lpstr>
      <vt:lpstr>Cableway Measurements</vt:lpstr>
      <vt:lpstr>Cableway - BBMB</vt:lpstr>
      <vt:lpstr>Cableway Measurements</vt:lpstr>
      <vt:lpstr>Bridge Measurements</vt:lpstr>
      <vt:lpstr>Slide 19</vt:lpstr>
      <vt:lpstr>Vehicle Mounted Crane</vt:lpstr>
      <vt:lpstr>Slide 21</vt:lpstr>
      <vt:lpstr>Slide 22</vt:lpstr>
      <vt:lpstr>Slide 23</vt:lpstr>
      <vt:lpstr>Slide 24</vt:lpstr>
      <vt:lpstr>Computer  Operator</vt:lpstr>
    </vt:vector>
  </TitlesOfParts>
  <Company>Innovative Hydrology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technology available for real-time hydrologic information systems: Instrumentation</dc:title>
  <dc:creator>Matt Heggli</dc:creator>
  <cp:lastModifiedBy>akbansal</cp:lastModifiedBy>
  <cp:revision>396</cp:revision>
  <dcterms:created xsi:type="dcterms:W3CDTF">2012-06-11T18:42:42Z</dcterms:created>
  <dcterms:modified xsi:type="dcterms:W3CDTF">2017-09-15T12:43:24Z</dcterms:modified>
</cp:coreProperties>
</file>